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5" r:id="rId2"/>
  </p:sldMasterIdLst>
  <p:notesMasterIdLst>
    <p:notesMasterId r:id="rId55"/>
  </p:notesMasterIdLst>
  <p:handoutMasterIdLst>
    <p:handoutMasterId r:id="rId56"/>
  </p:handoutMasterIdLst>
  <p:sldIdLst>
    <p:sldId id="256" r:id="rId3"/>
    <p:sldId id="257" r:id="rId4"/>
    <p:sldId id="258" r:id="rId5"/>
    <p:sldId id="259" r:id="rId6"/>
    <p:sldId id="333" r:id="rId7"/>
    <p:sldId id="334" r:id="rId8"/>
    <p:sldId id="335" r:id="rId9"/>
    <p:sldId id="336" r:id="rId10"/>
    <p:sldId id="337" r:id="rId11"/>
    <p:sldId id="332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339" r:id="rId28"/>
    <p:sldId id="277" r:id="rId29"/>
    <p:sldId id="278" r:id="rId30"/>
    <p:sldId id="279" r:id="rId31"/>
    <p:sldId id="280" r:id="rId32"/>
    <p:sldId id="281" r:id="rId33"/>
    <p:sldId id="326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1" r:id="rId43"/>
    <p:sldId id="338" r:id="rId44"/>
    <p:sldId id="292" r:id="rId45"/>
    <p:sldId id="293" r:id="rId46"/>
    <p:sldId id="340" r:id="rId47"/>
    <p:sldId id="294" r:id="rId48"/>
    <p:sldId id="295" r:id="rId49"/>
    <p:sldId id="296" r:id="rId50"/>
    <p:sldId id="343" r:id="rId51"/>
    <p:sldId id="342" r:id="rId52"/>
    <p:sldId id="341" r:id="rId53"/>
    <p:sldId id="297" r:id="rId54"/>
  </p:sldIdLst>
  <p:sldSz cx="9144000" cy="5143500" type="screen16x9"/>
  <p:notesSz cx="6858000" cy="9144000"/>
  <p:embeddedFontLst>
    <p:embeddedFont>
      <p:font typeface="Ubuntu Mono" panose="020B0604020202020204" charset="0"/>
      <p:regular r:id="rId57"/>
      <p:bold r:id="rId58"/>
      <p:italic r:id="rId59"/>
      <p:boldItalic r:id="rId60"/>
    </p:embeddedFont>
    <p:embeddedFont>
      <p:font typeface="Maven Pro" panose="020B0604020202020204" charset="0"/>
      <p:regular r:id="rId61"/>
      <p:bold r:id="rId62"/>
    </p:embeddedFont>
    <p:embeddedFont>
      <p:font typeface="Calibri Light" panose="020F0302020204030204" pitchFamily="34" charset="0"/>
      <p:regular r:id="rId63"/>
      <p:italic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Nunito" panose="020B0604020202020204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929"/>
    <a:srgbClr val="0000FF"/>
    <a:srgbClr val="42424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3CAB5D-2EEF-49AA-87C9-A2F31390BE0A}">
  <a:tblStyle styleId="{BB3CAB5D-2EEF-49AA-87C9-A2F31390BE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578" y="5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512AD-805C-476C-A233-5DEAE32FCCBF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A8EC0-1597-4A47-9626-96C69B1546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06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Need to change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5552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8217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Shape 7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Shape 7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Shape 7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86755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Shape 7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142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Shape 8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64716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Shape 8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0043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7307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Shape 8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4A86E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  <p:sp>
        <p:nvSpPr>
          <p:cNvPr id="29" name="Shape 29"/>
          <p:cNvSpPr/>
          <p:nvPr/>
        </p:nvSpPr>
        <p:spPr>
          <a:xfrm>
            <a:off x="8460975" y="1817775"/>
            <a:ext cx="396600" cy="396600"/>
          </a:xfrm>
          <a:prstGeom prst="ellipse">
            <a:avLst/>
          </a:prstGeom>
          <a:solidFill>
            <a:schemeClr val="lt1">
              <a:alpha val="941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" name="Shape 30"/>
          <p:cNvSpPr/>
          <p:nvPr/>
        </p:nvSpPr>
        <p:spPr>
          <a:xfrm rot="-9830444">
            <a:off x="6469759" y="3480728"/>
            <a:ext cx="320148" cy="320148"/>
          </a:xfrm>
          <a:prstGeom prst="ellipse">
            <a:avLst/>
          </a:prstGeom>
          <a:solidFill>
            <a:schemeClr val="lt1">
              <a:alpha val="941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" name="Shape 31"/>
          <p:cNvSpPr/>
          <p:nvPr/>
        </p:nvSpPr>
        <p:spPr>
          <a:xfrm rot="5400000">
            <a:off x="7647812" y="2704283"/>
            <a:ext cx="635219" cy="635219"/>
          </a:xfrm>
          <a:prstGeom prst="ellipse">
            <a:avLst/>
          </a:prstGeom>
          <a:solidFill>
            <a:schemeClr val="lt1">
              <a:alpha val="941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" name="Shape 32"/>
          <p:cNvSpPr/>
          <p:nvPr/>
        </p:nvSpPr>
        <p:spPr>
          <a:xfrm rot="5400000">
            <a:off x="7647812" y="2704283"/>
            <a:ext cx="635219" cy="635219"/>
          </a:xfrm>
          <a:prstGeom prst="pie">
            <a:avLst>
              <a:gd name="adj1" fmla="val 8244818"/>
              <a:gd name="adj2" fmla="val 16246175"/>
            </a:avLst>
          </a:prstGeom>
          <a:solidFill>
            <a:schemeClr val="lt1">
              <a:alpha val="941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" name="Shape 33"/>
          <p:cNvSpPr/>
          <p:nvPr/>
        </p:nvSpPr>
        <p:spPr>
          <a:xfrm rot="5400000">
            <a:off x="7768358" y="2824764"/>
            <a:ext cx="394192" cy="394192"/>
          </a:xfrm>
          <a:prstGeom prst="ellipse">
            <a:avLst/>
          </a:prstGeom>
          <a:solidFill>
            <a:schemeClr val="lt1">
              <a:alpha val="941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8460975" y="1817775"/>
            <a:ext cx="396600" cy="396600"/>
          </a:xfrm>
          <a:prstGeom prst="pie">
            <a:avLst>
              <a:gd name="adj1" fmla="val 19376841"/>
              <a:gd name="adj2" fmla="val 16200000"/>
            </a:avLst>
          </a:prstGeom>
          <a:solidFill>
            <a:schemeClr val="lt1">
              <a:alpha val="941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" name="Shape 35"/>
          <p:cNvSpPr/>
          <p:nvPr/>
        </p:nvSpPr>
        <p:spPr>
          <a:xfrm rot="-8647651">
            <a:off x="8076657" y="303113"/>
            <a:ext cx="625290" cy="625254"/>
          </a:xfrm>
          <a:prstGeom prst="ellipse">
            <a:avLst/>
          </a:prstGeom>
          <a:solidFill>
            <a:schemeClr val="lt1">
              <a:alpha val="941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" name="Shape 36"/>
          <p:cNvSpPr/>
          <p:nvPr/>
        </p:nvSpPr>
        <p:spPr>
          <a:xfrm rot="-8647651">
            <a:off x="8076657" y="303112"/>
            <a:ext cx="625290" cy="625254"/>
          </a:xfrm>
          <a:prstGeom prst="pie">
            <a:avLst>
              <a:gd name="adj1" fmla="val 19376841"/>
              <a:gd name="adj2" fmla="val 12313574"/>
            </a:avLst>
          </a:prstGeom>
          <a:solidFill>
            <a:schemeClr val="lt1">
              <a:alpha val="941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5399840" y="356365"/>
            <a:ext cx="2577000" cy="2577000"/>
          </a:xfrm>
          <a:prstGeom prst="ellipse">
            <a:avLst/>
          </a:prstGeom>
          <a:solidFill>
            <a:schemeClr val="lt1">
              <a:alpha val="941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8" name="Shape 38"/>
          <p:cNvSpPr/>
          <p:nvPr/>
        </p:nvSpPr>
        <p:spPr>
          <a:xfrm rot="2043858">
            <a:off x="5503813" y="460310"/>
            <a:ext cx="2369480" cy="2369480"/>
          </a:xfrm>
          <a:prstGeom prst="ellipse">
            <a:avLst/>
          </a:prstGeom>
          <a:solidFill>
            <a:schemeClr val="lt1">
              <a:alpha val="941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5399795" y="360281"/>
            <a:ext cx="2577000" cy="2577000"/>
          </a:xfrm>
          <a:prstGeom prst="pie">
            <a:avLst>
              <a:gd name="adj1" fmla="val 8801158"/>
              <a:gd name="adj2" fmla="val 16200000"/>
            </a:avLst>
          </a:prstGeom>
          <a:solidFill>
            <a:schemeClr val="lt1">
              <a:alpha val="941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" name="Shape 40"/>
          <p:cNvSpPr/>
          <p:nvPr/>
        </p:nvSpPr>
        <p:spPr>
          <a:xfrm rot="2044777">
            <a:off x="5911449" y="867729"/>
            <a:ext cx="1554223" cy="1554223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" name="Shape 41"/>
          <p:cNvSpPr/>
          <p:nvPr/>
        </p:nvSpPr>
        <p:spPr>
          <a:xfrm>
            <a:off x="5399795" y="356358"/>
            <a:ext cx="2577000" cy="2577000"/>
          </a:xfrm>
          <a:prstGeom prst="pie">
            <a:avLst>
              <a:gd name="adj1" fmla="val 12554101"/>
              <a:gd name="adj2" fmla="val 16200000"/>
            </a:avLst>
          </a:prstGeom>
          <a:solidFill>
            <a:schemeClr val="lt1">
              <a:alpha val="941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" name="Shape 42"/>
          <p:cNvSpPr/>
          <p:nvPr/>
        </p:nvSpPr>
        <p:spPr>
          <a:xfrm rot="-9830444">
            <a:off x="6469759" y="3480727"/>
            <a:ext cx="320148" cy="320148"/>
          </a:xfrm>
          <a:prstGeom prst="pie">
            <a:avLst>
              <a:gd name="adj1" fmla="val 19376841"/>
              <a:gd name="adj2" fmla="val 16200000"/>
            </a:avLst>
          </a:prstGeom>
          <a:solidFill>
            <a:schemeClr val="lt1">
              <a:alpha val="941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-52025" y="-45775"/>
            <a:ext cx="9239700" cy="107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5" name="Shape 275"/>
          <p:cNvSpPr/>
          <p:nvPr/>
        </p:nvSpPr>
        <p:spPr>
          <a:xfrm>
            <a:off x="0" y="63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6" name="Shape 276"/>
          <p:cNvSpPr/>
          <p:nvPr/>
        </p:nvSpPr>
        <p:spPr>
          <a:xfrm>
            <a:off x="1264800" y="0"/>
            <a:ext cx="7879200" cy="5143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7" name="Shape 277"/>
          <p:cNvSpPr/>
          <p:nvPr/>
        </p:nvSpPr>
        <p:spPr>
          <a:xfrm>
            <a:off x="2577075" y="188"/>
            <a:ext cx="5143500" cy="5143500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8" name="Shape 278"/>
          <p:cNvSpPr/>
          <p:nvPr/>
        </p:nvSpPr>
        <p:spPr>
          <a:xfrm>
            <a:off x="2577075" y="125"/>
            <a:ext cx="5143500" cy="5143500"/>
          </a:xfrm>
          <a:prstGeom prst="flowChartDelay">
            <a:avLst/>
          </a:prstGeom>
          <a:solidFill>
            <a:srgbClr val="A4C2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/>
          <p:nvPr/>
        </p:nvSpPr>
        <p:spPr>
          <a:xfrm>
            <a:off x="1264808" y="188"/>
            <a:ext cx="5143500" cy="5143500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0" name="Shape 280"/>
          <p:cNvSpPr/>
          <p:nvPr/>
        </p:nvSpPr>
        <p:spPr>
          <a:xfrm>
            <a:off x="1264808" y="125"/>
            <a:ext cx="5143500" cy="5143500"/>
          </a:xfrm>
          <a:prstGeom prst="flowChartDelay">
            <a:avLst/>
          </a:prstGeom>
          <a:solidFill>
            <a:srgbClr val="6D9EE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1" name="Shape 281"/>
          <p:cNvSpPr/>
          <p:nvPr/>
        </p:nvSpPr>
        <p:spPr>
          <a:xfrm>
            <a:off x="0" y="0"/>
            <a:ext cx="5143500" cy="5143500"/>
          </a:xfrm>
          <a:prstGeom prst="flowChartDelay">
            <a:avLst/>
          </a:prstGeom>
          <a:solidFill>
            <a:srgbClr val="3C78D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32325" y="1096874"/>
            <a:ext cx="4339200" cy="2949900"/>
          </a:xfrm>
          <a:prstGeom prst="rect">
            <a:avLst/>
          </a:prstGeom>
          <a:noFill/>
        </p:spPr>
        <p:txBody>
          <a:bodyPr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3">
    <p:bg>
      <p:bgPr>
        <a:solidFill>
          <a:srgbClr val="FFFFFF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6" name="Shape 286"/>
          <p:cNvSpPr/>
          <p:nvPr/>
        </p:nvSpPr>
        <p:spPr>
          <a:xfrm>
            <a:off x="0" y="63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7" name="Shape 287"/>
          <p:cNvSpPr/>
          <p:nvPr/>
        </p:nvSpPr>
        <p:spPr>
          <a:xfrm>
            <a:off x="1264800" y="0"/>
            <a:ext cx="7879200" cy="5143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8" name="Shape 288"/>
          <p:cNvSpPr/>
          <p:nvPr/>
        </p:nvSpPr>
        <p:spPr>
          <a:xfrm>
            <a:off x="2577075" y="188"/>
            <a:ext cx="5143500" cy="5143500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9" name="Shape 289"/>
          <p:cNvSpPr/>
          <p:nvPr/>
        </p:nvSpPr>
        <p:spPr>
          <a:xfrm>
            <a:off x="2577075" y="125"/>
            <a:ext cx="5143500" cy="5143500"/>
          </a:xfrm>
          <a:prstGeom prst="flowChartDelay">
            <a:avLst/>
          </a:prstGeom>
          <a:solidFill>
            <a:srgbClr val="A4C2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0" name="Shape 290"/>
          <p:cNvSpPr/>
          <p:nvPr/>
        </p:nvSpPr>
        <p:spPr>
          <a:xfrm>
            <a:off x="1264808" y="188"/>
            <a:ext cx="5143500" cy="5143500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1" name="Shape 291"/>
          <p:cNvSpPr/>
          <p:nvPr/>
        </p:nvSpPr>
        <p:spPr>
          <a:xfrm>
            <a:off x="1264808" y="125"/>
            <a:ext cx="5143500" cy="5143500"/>
          </a:xfrm>
          <a:prstGeom prst="flowChartDelay">
            <a:avLst/>
          </a:prstGeom>
          <a:solidFill>
            <a:srgbClr val="6D9EE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2" name="Shape 292"/>
          <p:cNvSpPr/>
          <p:nvPr/>
        </p:nvSpPr>
        <p:spPr>
          <a:xfrm>
            <a:off x="0" y="0"/>
            <a:ext cx="5143500" cy="5143500"/>
          </a:xfrm>
          <a:prstGeom prst="flowChartDelay">
            <a:avLst/>
          </a:prstGeom>
          <a:solidFill>
            <a:srgbClr val="3C78D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32325" y="1096874"/>
            <a:ext cx="4339200" cy="2949900"/>
          </a:xfrm>
          <a:prstGeom prst="rect">
            <a:avLst/>
          </a:prstGeom>
          <a:noFill/>
        </p:spPr>
        <p:txBody>
          <a:bodyPr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4">
    <p:bg>
      <p:bgPr>
        <a:solidFill>
          <a:srgbClr val="FFFFFF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7" name="Shape 297"/>
          <p:cNvSpPr/>
          <p:nvPr/>
        </p:nvSpPr>
        <p:spPr>
          <a:xfrm>
            <a:off x="0" y="63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8" name="Shape 298"/>
          <p:cNvSpPr/>
          <p:nvPr/>
        </p:nvSpPr>
        <p:spPr>
          <a:xfrm>
            <a:off x="1264800" y="0"/>
            <a:ext cx="7879200" cy="5143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9" name="Shape 299"/>
          <p:cNvSpPr/>
          <p:nvPr/>
        </p:nvSpPr>
        <p:spPr>
          <a:xfrm>
            <a:off x="2577075" y="188"/>
            <a:ext cx="5143500" cy="5143500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0" name="Shape 300"/>
          <p:cNvSpPr/>
          <p:nvPr/>
        </p:nvSpPr>
        <p:spPr>
          <a:xfrm>
            <a:off x="2577075" y="125"/>
            <a:ext cx="5143500" cy="5143500"/>
          </a:xfrm>
          <a:prstGeom prst="flowChartDelay">
            <a:avLst/>
          </a:prstGeom>
          <a:solidFill>
            <a:srgbClr val="A4C2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1" name="Shape 301"/>
          <p:cNvSpPr/>
          <p:nvPr/>
        </p:nvSpPr>
        <p:spPr>
          <a:xfrm>
            <a:off x="1264808" y="188"/>
            <a:ext cx="5143500" cy="5143500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2" name="Shape 302"/>
          <p:cNvSpPr/>
          <p:nvPr/>
        </p:nvSpPr>
        <p:spPr>
          <a:xfrm>
            <a:off x="1264808" y="125"/>
            <a:ext cx="5143500" cy="5143500"/>
          </a:xfrm>
          <a:prstGeom prst="flowChartDelay">
            <a:avLst/>
          </a:prstGeom>
          <a:solidFill>
            <a:srgbClr val="6D9EE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3" name="Shape 303"/>
          <p:cNvSpPr/>
          <p:nvPr/>
        </p:nvSpPr>
        <p:spPr>
          <a:xfrm>
            <a:off x="0" y="0"/>
            <a:ext cx="5143500" cy="5143500"/>
          </a:xfrm>
          <a:prstGeom prst="flowChartDelay">
            <a:avLst/>
          </a:prstGeom>
          <a:solidFill>
            <a:srgbClr val="3C78D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32325" y="1096874"/>
            <a:ext cx="4339200" cy="2949900"/>
          </a:xfrm>
          <a:prstGeom prst="rect">
            <a:avLst/>
          </a:prstGeom>
          <a:noFill/>
        </p:spPr>
        <p:txBody>
          <a:bodyPr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70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kern="1200" smtClean="0">
                <a:latin typeface="Calibri" panose="020F0502020204030204"/>
                <a:ea typeface="+mn-ea"/>
                <a:cs typeface="+mn-cs"/>
              </a:rPr>
              <a:pPr defTabSz="342900"/>
              <a:t>‹#›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31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CE482DC-2269-4F26-9D2A-7E44B1A4CD85}" type="slidenum">
              <a:rPr lang="en-US" kern="1200" smtClean="0">
                <a:latin typeface="Calibri" panose="020F0502020204030204"/>
                <a:ea typeface="+mn-ea"/>
                <a:cs typeface="+mn-cs"/>
              </a:rPr>
              <a:pPr defTabSz="342900"/>
              <a:t>‹#›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82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kern="1200" smtClean="0">
                <a:latin typeface="Calibri" panose="020F0502020204030204"/>
                <a:ea typeface="+mn-ea"/>
                <a:cs typeface="+mn-cs"/>
              </a:rPr>
              <a:pPr defTabSz="342900"/>
              <a:t>‹#›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858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kern="1200" smtClean="0">
                <a:latin typeface="Calibri" panose="020F0502020204030204"/>
                <a:ea typeface="+mn-ea"/>
                <a:cs typeface="+mn-cs"/>
              </a:rPr>
              <a:pPr defTabSz="342900"/>
              <a:t>‹#›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84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4A86E8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Shape 47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48" name="Shape 48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49" name="Shape 49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50" name="Shape 50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51" name="Shape 51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54" name="Shape 54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55" name="Shape 55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6" name="Shape 56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58" name="Shape 58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59" name="Shape 59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  <p:grpSp>
        <p:nvGrpSpPr>
          <p:cNvPr id="60" name="Shape 60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1" name="Shape 61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2" name="Shape 62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63" name="Shape 6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64" name="Shape 64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68" name="Shape 68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69" name="Shape 69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73" name="Shape 7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4" name="Shape 74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kern="1200" smtClean="0">
                <a:latin typeface="Calibri" panose="020F0502020204030204"/>
                <a:ea typeface="+mn-ea"/>
                <a:cs typeface="+mn-cs"/>
              </a:rPr>
              <a:pPr defTabSz="342900"/>
              <a:t>‹#›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079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kern="1200" smtClean="0">
                <a:latin typeface="Calibri" panose="020F0502020204030204"/>
                <a:ea typeface="+mn-ea"/>
                <a:cs typeface="+mn-cs"/>
              </a:rPr>
              <a:pPr defTabSz="342900"/>
              <a:t>‹#›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9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kern="1200" smtClean="0">
                <a:latin typeface="Calibri" panose="020F0502020204030204"/>
                <a:ea typeface="+mn-ea"/>
                <a:cs typeface="+mn-cs"/>
              </a:rPr>
              <a:pPr defTabSz="342900"/>
              <a:t>‹#›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750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342900"/>
            <a:endParaRPr lang="en-US" kern="1200" dirty="0">
              <a:solidFill>
                <a:srgbClr val="344068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342900"/>
            <a:fld id="{4FAB73BC-B049-4115-A692-8D63A059BFB8}" type="slidenum">
              <a:rPr lang="en-US" kern="1200" smtClean="0">
                <a:solidFill>
                  <a:srgbClr val="344068"/>
                </a:solidFill>
                <a:latin typeface="Calibri" panose="020F0502020204030204"/>
                <a:ea typeface="+mn-ea"/>
                <a:cs typeface="+mn-cs"/>
              </a:rPr>
              <a:pPr defTabSz="342900"/>
              <a:t>‹#›</a:t>
            </a:fld>
            <a:endParaRPr lang="en-US" kern="1200" dirty="0">
              <a:solidFill>
                <a:srgbClr val="344068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860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kern="1200" smtClean="0">
                <a:latin typeface="Calibri" panose="020F0502020204030204"/>
                <a:ea typeface="+mn-ea"/>
                <a:cs typeface="+mn-cs"/>
              </a:rPr>
              <a:pPr defTabSz="342900"/>
              <a:t>‹#›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584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kern="1200" smtClean="0">
                <a:latin typeface="Calibri" panose="020F0502020204030204"/>
                <a:ea typeface="+mn-ea"/>
                <a:cs typeface="+mn-cs"/>
              </a:rPr>
              <a:pPr defTabSz="342900"/>
              <a:t>‹#›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555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kern="1200" smtClean="0">
                <a:latin typeface="Calibri" panose="020F0502020204030204"/>
                <a:ea typeface="+mn-ea"/>
                <a:cs typeface="+mn-cs"/>
              </a:rPr>
              <a:pPr defTabSz="342900"/>
              <a:t>‹#›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64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625966" y="299363"/>
            <a:ext cx="999300" cy="999300"/>
            <a:chOff x="625966" y="299363"/>
            <a:chExt cx="999300" cy="999300"/>
          </a:xfrm>
        </p:grpSpPr>
        <p:sp>
          <p:nvSpPr>
            <p:cNvPr id="83" name="Shape 83"/>
            <p:cNvSpPr/>
            <p:nvPr/>
          </p:nvSpPr>
          <p:spPr>
            <a:xfrm rot="-5400000">
              <a:off x="625966" y="299363"/>
              <a:ext cx="999300" cy="999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rgbClr val="C9DAF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828601" y="501994"/>
              <a:ext cx="594055" cy="594055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rgbClr val="A4C2F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303800" y="1684350"/>
            <a:ext cx="7030500" cy="2847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00FF"/>
              </a:buClr>
              <a:buChar char="➢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93" name="Shape 93"/>
          <p:cNvGrpSpPr/>
          <p:nvPr/>
        </p:nvGrpSpPr>
        <p:grpSpPr>
          <a:xfrm>
            <a:off x="625966" y="299363"/>
            <a:ext cx="999300" cy="999300"/>
            <a:chOff x="625966" y="299363"/>
            <a:chExt cx="999300" cy="999300"/>
          </a:xfrm>
        </p:grpSpPr>
        <p:sp>
          <p:nvSpPr>
            <p:cNvPr id="94" name="Shape 94"/>
            <p:cNvSpPr/>
            <p:nvPr/>
          </p:nvSpPr>
          <p:spPr>
            <a:xfrm rot="-5400000">
              <a:off x="625966" y="299363"/>
              <a:ext cx="999300" cy="999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rgbClr val="C9DAF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5" name="Shape 95"/>
            <p:cNvSpPr/>
            <p:nvPr/>
          </p:nvSpPr>
          <p:spPr>
            <a:xfrm rot="-5400000">
              <a:off x="828601" y="502048"/>
              <a:ext cx="594000" cy="5940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rgbClr val="A4C2F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99" name="Shape 99"/>
          <p:cNvGrpSpPr/>
          <p:nvPr/>
        </p:nvGrpSpPr>
        <p:grpSpPr>
          <a:xfrm>
            <a:off x="625966" y="299363"/>
            <a:ext cx="999300" cy="999300"/>
            <a:chOff x="625966" y="299363"/>
            <a:chExt cx="999300" cy="999300"/>
          </a:xfrm>
        </p:grpSpPr>
        <p:sp>
          <p:nvSpPr>
            <p:cNvPr id="100" name="Shape 100"/>
            <p:cNvSpPr/>
            <p:nvPr/>
          </p:nvSpPr>
          <p:spPr>
            <a:xfrm rot="-5400000">
              <a:off x="625966" y="299363"/>
              <a:ext cx="999300" cy="999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rgbClr val="C9DAF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1" name="Shape 101"/>
            <p:cNvSpPr/>
            <p:nvPr/>
          </p:nvSpPr>
          <p:spPr>
            <a:xfrm rot="-5400000">
              <a:off x="828601" y="502048"/>
              <a:ext cx="594000" cy="5940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rgbClr val="A4C2F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rgbClr val="4A86E8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Shape 110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1" name="Shape 111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2" name="Shape 112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13" name="Shape 113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14" name="Shape 114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15" name="Shape 115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6" name="Shape 116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18" name="Shape 11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19" name="Shape 119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0" name="Shape 120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29" name="Shape 129"/>
          <p:cNvGrpSpPr/>
          <p:nvPr/>
        </p:nvGrpSpPr>
        <p:grpSpPr>
          <a:xfrm>
            <a:off x="625966" y="299363"/>
            <a:ext cx="999300" cy="999300"/>
            <a:chOff x="625966" y="299363"/>
            <a:chExt cx="999300" cy="999300"/>
          </a:xfrm>
        </p:grpSpPr>
        <p:sp>
          <p:nvSpPr>
            <p:cNvPr id="130" name="Shape 130"/>
            <p:cNvSpPr/>
            <p:nvPr/>
          </p:nvSpPr>
          <p:spPr>
            <a:xfrm rot="-5400000">
              <a:off x="625966" y="299363"/>
              <a:ext cx="999300" cy="999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rgbClr val="C9DAF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1" name="Shape 131"/>
            <p:cNvSpPr/>
            <p:nvPr/>
          </p:nvSpPr>
          <p:spPr>
            <a:xfrm rot="-5400000">
              <a:off x="828601" y="502048"/>
              <a:ext cx="594000" cy="5940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rgbClr val="A4C2F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35" name="Shape 135"/>
          <p:cNvGrpSpPr/>
          <p:nvPr/>
        </p:nvGrpSpPr>
        <p:grpSpPr>
          <a:xfrm>
            <a:off x="626416" y="3760151"/>
            <a:ext cx="999300" cy="999300"/>
            <a:chOff x="625966" y="299363"/>
            <a:chExt cx="999300" cy="999300"/>
          </a:xfrm>
        </p:grpSpPr>
        <p:sp>
          <p:nvSpPr>
            <p:cNvPr id="136" name="Shape 136"/>
            <p:cNvSpPr/>
            <p:nvPr/>
          </p:nvSpPr>
          <p:spPr>
            <a:xfrm rot="-5400000">
              <a:off x="625966" y="299363"/>
              <a:ext cx="999300" cy="999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rgbClr val="C9DAF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7" name="Shape 137"/>
            <p:cNvSpPr/>
            <p:nvPr/>
          </p:nvSpPr>
          <p:spPr>
            <a:xfrm rot="-5400000">
              <a:off x="828601" y="502048"/>
              <a:ext cx="594000" cy="5940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rgbClr val="A4C2F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rgbClr val="4A86E8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Shape 139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0" name="Shape 140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1" name="Shape 14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42" name="Shape 142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43" name="Shape 14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44" name="Shape 144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45" name="Shape 145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6" name="Shape 146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48" name="Shape 14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49" name="Shape 149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51" name="Shape 15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2" name="Shape 15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54" name="Shape 154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55" name="Shape 15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56" name="Shape 156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57" name="Shape 157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59" name="Shape 15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60" name="Shape 160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1" name="Shape 16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63" name="Shape 163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64" name="Shape 164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66" name="Shape 166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67" name="Shape 167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69" name="Shape 169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70" name="Shape 170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71" name="Shape 17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2" name="Shape 172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74" name="Shape 174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75" name="Shape 175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6" name="Shape 176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78" name="Shape 178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79" name="Shape 179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81" name="Shape 18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2" name="Shape 182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84" name="Shape 184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85" name="Shape 185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86" name="Shape 186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87" name="Shape 187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89" name="Shape 189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90" name="Shape 190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91" name="Shape 19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2" name="Shape 192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94" name="Shape 194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95" name="Shape 195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6" name="Shape 196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98" name="Shape 198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99" name="Shape 199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200" name="Shape 200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1" name="Shape 20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03" name="Shape 203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04" name="Shape 204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205" name="Shape 205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6" name="Shape 206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08" name="Shape 208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09" name="Shape 209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211" name="Shape 2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2" name="Shape 212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14" name="Shape 214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15" name="Shape 215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216" name="Shape 216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17" name="Shape 217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19" name="Shape 219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220" name="Shape 220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1" name="Shape 22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23" name="Shape 223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24" name="Shape 224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225" name="Shape 225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6" name="Shape 226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28" name="Shape 228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29" name="Shape 229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231" name="Shape 23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2" name="Shape 232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34" name="Shape 234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35" name="Shape 235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236" name="Shape 236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37" name="Shape 237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39" name="Shape 239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240" name="Shape 240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1" name="Shape 24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43" name="Shape 243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44" name="Shape 244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246" name="Shape 246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47" name="Shape 247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49" name="Shape 249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50" name="Shape 250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251" name="Shape 25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2" name="Shape 252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54" name="Shape 254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55" name="Shape 255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256" name="Shape 256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57" name="Shape 257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59" name="Shape 259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260" name="Shape 260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1" name="Shape 26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63" name="Shape 263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64" name="Shape 264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/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kern="1200" smtClean="0">
                <a:latin typeface="Calibri" panose="020F0502020204030204"/>
                <a:ea typeface="+mn-ea"/>
                <a:cs typeface="+mn-cs"/>
              </a:rPr>
              <a:pPr defTabSz="342900"/>
              <a:t>‹#›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70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tinyurl.com/viscous-source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abhimp.github.io/Viscous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hyperlink" Target="http://www.cnergres.iitkgp.ac.in/" TargetMode="Externa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cnergres.iitkgp.ac.in/" TargetMode="Externa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tinyurl.com/viscous-source" TargetMode="External"/><Relationship Id="rId5" Type="http://schemas.openxmlformats.org/officeDocument/2006/relationships/hyperlink" Target="https://abhimp.github.io/Viscous/" TargetMode="Externa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tinyurl.com/viscous-source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s://abhimp.github.io/Viscous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hyperlink" Target="http://www.cnergres.iitkgp.ac.i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376350" y="3954325"/>
            <a:ext cx="4004700" cy="6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b="1">
                <a:solidFill>
                  <a:srgbClr val="0000FF"/>
                </a:solidFill>
              </a:rPr>
              <a:t>INDIAN INSTITUTE OF TECHNOLOGY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0000FF"/>
                </a:solidFill>
              </a:rPr>
              <a:t>KHARAGPUR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4381050" y="3954325"/>
            <a:ext cx="2403000" cy="74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Authors:</a:t>
            </a:r>
            <a:r>
              <a:rPr lang="en" sz="2500" dirty="0"/>
              <a:t/>
            </a:r>
            <a:br>
              <a:rPr lang="en" sz="2500" dirty="0"/>
            </a:br>
            <a:r>
              <a:rPr lang="en" sz="1800" b="1" dirty="0"/>
              <a:t>Abhijit Mondal</a:t>
            </a:r>
            <a:r>
              <a:rPr lang="en" sz="1800" dirty="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Sandip Chakraborty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127375" y="0"/>
            <a:ext cx="8916600" cy="101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/>
              <a:t>Viscous: An End-to-End Protocol for Ubiquitous Communication over Internet of Everything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376350" y="1287325"/>
            <a:ext cx="3561000" cy="122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b="1">
                <a:solidFill>
                  <a:srgbClr val="6FA8DC"/>
                </a:solidFill>
              </a:rPr>
              <a:t>Complex Networks Research Group (CNeRG)</a:t>
            </a:r>
            <a:r>
              <a:rPr lang="en" sz="1600" b="1"/>
              <a:t/>
            </a:r>
            <a:br>
              <a:rPr lang="en" sz="1600" b="1"/>
            </a:br>
            <a:r>
              <a:rPr lang="en" sz="1600" b="1">
                <a:solidFill>
                  <a:srgbClr val="0000FF"/>
                </a:solidFill>
              </a:rPr>
              <a:t>Department of Computer Science and Engineering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12" y="2513126"/>
            <a:ext cx="1140624" cy="12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2518" y="1402220"/>
            <a:ext cx="3359375" cy="2564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Shape 316"/>
          <p:cNvCxnSpPr/>
          <p:nvPr/>
        </p:nvCxnSpPr>
        <p:spPr>
          <a:xfrm>
            <a:off x="4165500" y="1151850"/>
            <a:ext cx="0" cy="3672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3187" y="1635638"/>
            <a:ext cx="4489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dirty="0"/>
              <a:t>The Internet</a:t>
            </a:r>
          </a:p>
        </p:txBody>
      </p:sp>
      <p:sp>
        <p:nvSpPr>
          <p:cNvPr id="7" name="Shape 339"/>
          <p:cNvSpPr txBox="1">
            <a:spLocks/>
          </p:cNvSpPr>
          <p:nvPr/>
        </p:nvSpPr>
        <p:spPr>
          <a:xfrm>
            <a:off x="392400" y="1607774"/>
            <a:ext cx="4223400" cy="3378563"/>
          </a:xfrm>
          <a:prstGeom prst="rect">
            <a:avLst/>
          </a:prstGeom>
        </p:spPr>
        <p:txBody>
          <a:bodyPr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buClr>
                <a:srgbClr val="0000FF"/>
              </a:buClr>
              <a:buSzPct val="100000"/>
              <a:buFontTx/>
              <a:buChar char="➢"/>
            </a:pPr>
            <a:r>
              <a:rPr lang="en" sz="1800" dirty="0" smtClean="0"/>
              <a:t>Connect devices around the globe</a:t>
            </a:r>
          </a:p>
          <a:p>
            <a:pPr marL="457200" indent="-342900">
              <a:buClr>
                <a:srgbClr val="0000FF"/>
              </a:buClr>
              <a:buSzPct val="100000"/>
              <a:buFontTx/>
              <a:buChar char="➢"/>
            </a:pPr>
            <a:r>
              <a:rPr lang="en" sz="1800" dirty="0" smtClean="0"/>
              <a:t>TCP/IP protocol stack designed in 70’s</a:t>
            </a:r>
          </a:p>
          <a:p>
            <a:pPr marL="457200" indent="-342900">
              <a:buClr>
                <a:srgbClr val="0000FF"/>
              </a:buClr>
              <a:buSzPct val="100000"/>
              <a:buFontTx/>
              <a:buChar char="➢"/>
            </a:pPr>
            <a:r>
              <a:rPr lang="en" sz="1800" dirty="0" smtClean="0"/>
              <a:t>Provides connectivity between devices</a:t>
            </a:r>
          </a:p>
          <a:p>
            <a:pPr marL="457200" indent="-342900">
              <a:buClr>
                <a:srgbClr val="0000FF"/>
              </a:buClr>
              <a:buSzPct val="100000"/>
              <a:buFontTx/>
              <a:buChar char="➢"/>
            </a:pPr>
            <a:r>
              <a:rPr lang="en" sz="1800" dirty="0" smtClean="0"/>
              <a:t>Provides end-to-end reliable data communication between devices</a:t>
            </a:r>
          </a:p>
          <a:p>
            <a:pPr marL="457200" indent="-342900">
              <a:buClr>
                <a:srgbClr val="0000FF"/>
              </a:buClr>
              <a:buSzPct val="100000"/>
              <a:buFontTx/>
              <a:buChar char="➢"/>
            </a:pPr>
            <a:r>
              <a:rPr lang="en" sz="1800" dirty="0" smtClean="0"/>
              <a:t>As Internet grows over the time, it become more difficult to handle</a:t>
            </a:r>
            <a:endParaRPr lang="en" sz="1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anchor="t"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/>
              <a:t>The Internet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4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The Internet: TCP/IP Protocol Stack</a:t>
            </a:r>
            <a:endParaRPr lang="en" dirty="0"/>
          </a:p>
        </p:txBody>
      </p:sp>
      <p:sp>
        <p:nvSpPr>
          <p:cNvPr id="347" name="Shape 347"/>
          <p:cNvSpPr/>
          <p:nvPr/>
        </p:nvSpPr>
        <p:spPr>
          <a:xfrm>
            <a:off x="3904275" y="2813855"/>
            <a:ext cx="2449500" cy="3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IP</a:t>
            </a:r>
          </a:p>
        </p:txBody>
      </p:sp>
      <p:sp>
        <p:nvSpPr>
          <p:cNvPr id="348" name="Shape 348"/>
          <p:cNvSpPr/>
          <p:nvPr/>
        </p:nvSpPr>
        <p:spPr>
          <a:xfrm>
            <a:off x="3904275" y="2144875"/>
            <a:ext cx="1322700" cy="3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TCP</a:t>
            </a:r>
          </a:p>
        </p:txBody>
      </p:sp>
      <p:cxnSp>
        <p:nvCxnSpPr>
          <p:cNvPr id="349" name="Shape 349"/>
          <p:cNvCxnSpPr/>
          <p:nvPr/>
        </p:nvCxnSpPr>
        <p:spPr>
          <a:xfrm>
            <a:off x="2748038" y="2007826"/>
            <a:ext cx="3739200" cy="570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350" name="Shape 350"/>
          <p:cNvSpPr/>
          <p:nvPr/>
        </p:nvSpPr>
        <p:spPr>
          <a:xfrm>
            <a:off x="3904275" y="1475900"/>
            <a:ext cx="2449500" cy="3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Application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2656750" y="2213815"/>
            <a:ext cx="1247400" cy="25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Transport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2656750" y="2882796"/>
            <a:ext cx="1247400" cy="25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Network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2656750" y="3551745"/>
            <a:ext cx="1247400" cy="25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Data-Link</a:t>
            </a:r>
          </a:p>
        </p:txBody>
      </p:sp>
      <p:cxnSp>
        <p:nvCxnSpPr>
          <p:cNvPr id="354" name="Shape 354"/>
          <p:cNvCxnSpPr/>
          <p:nvPr/>
        </p:nvCxnSpPr>
        <p:spPr>
          <a:xfrm>
            <a:off x="2748038" y="2673997"/>
            <a:ext cx="3739200" cy="570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355" name="Shape 355"/>
          <p:cNvCxnSpPr/>
          <p:nvPr/>
        </p:nvCxnSpPr>
        <p:spPr>
          <a:xfrm>
            <a:off x="2748038" y="3342978"/>
            <a:ext cx="3739200" cy="570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356" name="Shape 356"/>
          <p:cNvSpPr txBox="1"/>
          <p:nvPr/>
        </p:nvSpPr>
        <p:spPr>
          <a:xfrm>
            <a:off x="3545225" y="4631350"/>
            <a:ext cx="2030100" cy="46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/>
              <a:t>TCP/IP Stack</a:t>
            </a:r>
          </a:p>
        </p:txBody>
      </p:sp>
      <p:sp>
        <p:nvSpPr>
          <p:cNvPr id="357" name="Shape 357"/>
          <p:cNvSpPr/>
          <p:nvPr/>
        </p:nvSpPr>
        <p:spPr>
          <a:xfrm>
            <a:off x="3904275" y="3483002"/>
            <a:ext cx="2449500" cy="394800"/>
          </a:xfrm>
          <a:prstGeom prst="roundRect">
            <a:avLst>
              <a:gd name="adj" fmla="val 16667"/>
            </a:avLst>
          </a:prstGeom>
          <a:solidFill>
            <a:srgbClr val="9E9E9E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</a:t>
            </a:r>
          </a:p>
        </p:txBody>
      </p:sp>
      <p:sp>
        <p:nvSpPr>
          <p:cNvPr id="358" name="Shape 358"/>
          <p:cNvSpPr/>
          <p:nvPr/>
        </p:nvSpPr>
        <p:spPr>
          <a:xfrm>
            <a:off x="5463675" y="2146375"/>
            <a:ext cx="918000" cy="3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UDP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6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/>
              <a:t>Limitations of TCP/IP Stack</a:t>
            </a:r>
            <a:endParaRPr lang="en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r>
              <a:rPr lang="en" smtClean="0"/>
              <a:t>7</a:t>
            </a:r>
            <a:endParaRPr lang="en" dirty="0"/>
          </a:p>
        </p:txBody>
      </p:sp>
      <p:sp>
        <p:nvSpPr>
          <p:cNvPr id="11" name="Shape 391"/>
          <p:cNvSpPr txBox="1"/>
          <p:nvPr/>
        </p:nvSpPr>
        <p:spPr>
          <a:xfrm>
            <a:off x="553453" y="1432901"/>
            <a:ext cx="8244209" cy="333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IN" sz="2000" dirty="0" smtClean="0"/>
              <a:t>Lack of Mobility</a:t>
            </a:r>
            <a:endParaRPr lang="en-IN" sz="2000" dirty="0"/>
          </a:p>
          <a:p>
            <a:pPr marL="5377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600" dirty="0"/>
              <a:t>TCP does not support seamless connectivity during mobility</a:t>
            </a:r>
          </a:p>
          <a:p>
            <a:pPr marL="342900" indent="-342900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IN" sz="2000" dirty="0" smtClean="0"/>
              <a:t>Lack of Multihoming</a:t>
            </a:r>
            <a:endParaRPr lang="en-IN" sz="2000" dirty="0"/>
          </a:p>
          <a:p>
            <a:pPr marL="5377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600" dirty="0"/>
              <a:t>Devices connected to the Internet via multiple interfaces are multihomed devices</a:t>
            </a:r>
          </a:p>
          <a:p>
            <a:pPr marL="5377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600" dirty="0"/>
              <a:t>TCP can not use multiple paths offered by multihomed devices</a:t>
            </a:r>
          </a:p>
          <a:p>
            <a:pPr marL="342900" indent="-342900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IN" sz="2000" dirty="0" smtClean="0"/>
              <a:t>No </a:t>
            </a:r>
            <a:r>
              <a:rPr lang="en-IN" sz="2000" smtClean="0"/>
              <a:t>support for </a:t>
            </a:r>
            <a:r>
              <a:rPr lang="en-IN" sz="2000" dirty="0" smtClean="0"/>
              <a:t>Short-lived </a:t>
            </a:r>
            <a:r>
              <a:rPr lang="en-IN" sz="2000" dirty="0"/>
              <a:t>Flows</a:t>
            </a:r>
          </a:p>
          <a:p>
            <a:pPr marL="5377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600" dirty="0"/>
              <a:t>Web-browsing, device-to-device communications between devices are mostly short-lived. However number of short-lived flows are huge.</a:t>
            </a:r>
          </a:p>
          <a:p>
            <a:pPr marL="5377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600" dirty="0"/>
              <a:t>TCP performs poorly while communicating using short-lived connections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IN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Mobility and Multipath</a:t>
            </a:r>
          </a:p>
        </p:txBody>
      </p:sp>
      <p:sp>
        <p:nvSpPr>
          <p:cNvPr id="370" name="Shape 370"/>
          <p:cNvSpPr/>
          <p:nvPr/>
        </p:nvSpPr>
        <p:spPr>
          <a:xfrm>
            <a:off x="1670675" y="2813854"/>
            <a:ext cx="1618500" cy="3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IP</a:t>
            </a:r>
          </a:p>
        </p:txBody>
      </p:sp>
      <p:sp>
        <p:nvSpPr>
          <p:cNvPr id="371" name="Shape 371"/>
          <p:cNvSpPr/>
          <p:nvPr/>
        </p:nvSpPr>
        <p:spPr>
          <a:xfrm>
            <a:off x="1670675" y="2144874"/>
            <a:ext cx="873900" cy="3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TCP</a:t>
            </a:r>
          </a:p>
        </p:txBody>
      </p:sp>
      <p:cxnSp>
        <p:nvCxnSpPr>
          <p:cNvPr id="372" name="Shape 372"/>
          <p:cNvCxnSpPr/>
          <p:nvPr/>
        </p:nvCxnSpPr>
        <p:spPr>
          <a:xfrm>
            <a:off x="308875" y="2007825"/>
            <a:ext cx="4950600" cy="570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373" name="Shape 373"/>
          <p:cNvSpPr/>
          <p:nvPr/>
        </p:nvSpPr>
        <p:spPr>
          <a:xfrm>
            <a:off x="1670675" y="1475900"/>
            <a:ext cx="1618500" cy="3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Application 1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207625" y="2213825"/>
            <a:ext cx="1169400" cy="25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Transport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207625" y="2882803"/>
            <a:ext cx="1169400" cy="25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Network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207625" y="3551750"/>
            <a:ext cx="1169400" cy="25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Data-Link</a:t>
            </a:r>
          </a:p>
        </p:txBody>
      </p:sp>
      <p:cxnSp>
        <p:nvCxnSpPr>
          <p:cNvPr id="377" name="Shape 377"/>
          <p:cNvCxnSpPr/>
          <p:nvPr/>
        </p:nvCxnSpPr>
        <p:spPr>
          <a:xfrm>
            <a:off x="308875" y="2673995"/>
            <a:ext cx="4950600" cy="570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378" name="Shape 378"/>
          <p:cNvCxnSpPr/>
          <p:nvPr/>
        </p:nvCxnSpPr>
        <p:spPr>
          <a:xfrm>
            <a:off x="308875" y="3342975"/>
            <a:ext cx="4950600" cy="570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379" name="Shape 379"/>
          <p:cNvSpPr txBox="1"/>
          <p:nvPr/>
        </p:nvSpPr>
        <p:spPr>
          <a:xfrm>
            <a:off x="2001091" y="4631350"/>
            <a:ext cx="1913400" cy="46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TCP/IP Stack</a:t>
            </a:r>
          </a:p>
        </p:txBody>
      </p:sp>
      <p:sp>
        <p:nvSpPr>
          <p:cNvPr id="380" name="Shape 380"/>
          <p:cNvSpPr/>
          <p:nvPr/>
        </p:nvSpPr>
        <p:spPr>
          <a:xfrm>
            <a:off x="1670675" y="3483000"/>
            <a:ext cx="1618500" cy="394800"/>
          </a:xfrm>
          <a:prstGeom prst="roundRect">
            <a:avLst>
              <a:gd name="adj" fmla="val 16667"/>
            </a:avLst>
          </a:prstGeom>
          <a:solidFill>
            <a:srgbClr val="9E9E9E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</a:t>
            </a:r>
          </a:p>
        </p:txBody>
      </p:sp>
      <p:sp>
        <p:nvSpPr>
          <p:cNvPr id="381" name="Shape 381"/>
          <p:cNvSpPr/>
          <p:nvPr/>
        </p:nvSpPr>
        <p:spPr>
          <a:xfrm>
            <a:off x="2701017" y="2146374"/>
            <a:ext cx="606600" cy="3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UDP</a:t>
            </a:r>
          </a:p>
        </p:txBody>
      </p:sp>
      <p:sp>
        <p:nvSpPr>
          <p:cNvPr id="382" name="Shape 382"/>
          <p:cNvSpPr/>
          <p:nvPr/>
        </p:nvSpPr>
        <p:spPr>
          <a:xfrm>
            <a:off x="3578455" y="2813854"/>
            <a:ext cx="1618500" cy="3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IP</a:t>
            </a:r>
          </a:p>
        </p:txBody>
      </p:sp>
      <p:sp>
        <p:nvSpPr>
          <p:cNvPr id="383" name="Shape 383"/>
          <p:cNvSpPr/>
          <p:nvPr/>
        </p:nvSpPr>
        <p:spPr>
          <a:xfrm>
            <a:off x="3578455" y="2144874"/>
            <a:ext cx="873900" cy="3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TCP</a:t>
            </a:r>
          </a:p>
        </p:txBody>
      </p:sp>
      <p:sp>
        <p:nvSpPr>
          <p:cNvPr id="384" name="Shape 384"/>
          <p:cNvSpPr/>
          <p:nvPr/>
        </p:nvSpPr>
        <p:spPr>
          <a:xfrm>
            <a:off x="3578455" y="1475900"/>
            <a:ext cx="1618500" cy="3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Application 2</a:t>
            </a:r>
          </a:p>
        </p:txBody>
      </p:sp>
      <p:sp>
        <p:nvSpPr>
          <p:cNvPr id="385" name="Shape 385"/>
          <p:cNvSpPr/>
          <p:nvPr/>
        </p:nvSpPr>
        <p:spPr>
          <a:xfrm>
            <a:off x="3578455" y="3483000"/>
            <a:ext cx="1618500" cy="394800"/>
          </a:xfrm>
          <a:prstGeom prst="roundRect">
            <a:avLst>
              <a:gd name="adj" fmla="val 16667"/>
            </a:avLst>
          </a:prstGeom>
          <a:solidFill>
            <a:srgbClr val="9E9E9E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</a:t>
            </a:r>
          </a:p>
        </p:txBody>
      </p:sp>
      <p:sp>
        <p:nvSpPr>
          <p:cNvPr id="386" name="Shape 386"/>
          <p:cNvSpPr/>
          <p:nvPr/>
        </p:nvSpPr>
        <p:spPr>
          <a:xfrm>
            <a:off x="4608797" y="2146374"/>
            <a:ext cx="606600" cy="3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UDP</a:t>
            </a:r>
          </a:p>
        </p:txBody>
      </p:sp>
      <p:pic>
        <p:nvPicPr>
          <p:cNvPr id="387" name="Shape 387" descr="1-n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748" y="4307296"/>
            <a:ext cx="397474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 descr="2d7q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81">
            <a:off x="2263367" y="4033943"/>
            <a:ext cx="524650" cy="15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 descr="1-n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533" y="4307296"/>
            <a:ext cx="397474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 descr="2d7q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81">
            <a:off x="3754152" y="4033943"/>
            <a:ext cx="524650" cy="15691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5653662" y="1432901"/>
            <a:ext cx="3144000" cy="333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Basic requirement of a connection</a:t>
            </a:r>
          </a:p>
          <a:p>
            <a:pPr marL="514350" lvl="0" indent="-285750" rtl="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" dirty="0"/>
              <a:t>Connection Identifier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Required by connection handler (mainly OS)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TCP uses four tuple of 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&lt;SRC IP, SRC PORT, DST IP, DST PORT&gt;</a:t>
            </a:r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" dirty="0"/>
              <a:t>Address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 dirty="0"/>
              <a:t>To deliver packet to correct destination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 dirty="0"/>
              <a:t>TCP uses 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&lt;IP:PORT&gt;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8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Problem with Short-lived Flow:</a:t>
            </a:r>
            <a:br>
              <a:rPr lang="en" dirty="0"/>
            </a:br>
            <a:r>
              <a:rPr lang="en" sz="2400" dirty="0"/>
              <a:t>Issue with Slow-start Phase</a:t>
            </a:r>
          </a:p>
        </p:txBody>
      </p:sp>
      <p:cxnSp>
        <p:nvCxnSpPr>
          <p:cNvPr id="397" name="Shape 397"/>
          <p:cNvCxnSpPr/>
          <p:nvPr/>
        </p:nvCxnSpPr>
        <p:spPr>
          <a:xfrm>
            <a:off x="8509300" y="1789825"/>
            <a:ext cx="0" cy="2929800"/>
          </a:xfrm>
          <a:prstGeom prst="straightConnector1">
            <a:avLst/>
          </a:prstGeom>
          <a:noFill/>
          <a:ln w="38100" cap="flat" cmpd="sng">
            <a:solidFill>
              <a:srgbClr val="3382FF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98" name="Shape 398"/>
          <p:cNvCxnSpPr/>
          <p:nvPr/>
        </p:nvCxnSpPr>
        <p:spPr>
          <a:xfrm>
            <a:off x="6604300" y="1789825"/>
            <a:ext cx="0" cy="2929800"/>
          </a:xfrm>
          <a:prstGeom prst="straightConnector1">
            <a:avLst/>
          </a:prstGeom>
          <a:noFill/>
          <a:ln w="38100" cap="flat" cmpd="sng">
            <a:solidFill>
              <a:srgbClr val="3382FF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99" name="Shape 399"/>
          <p:cNvCxnSpPr/>
          <p:nvPr/>
        </p:nvCxnSpPr>
        <p:spPr>
          <a:xfrm>
            <a:off x="6616150" y="1845500"/>
            <a:ext cx="1900200" cy="278400"/>
          </a:xfrm>
          <a:prstGeom prst="straightConnector1">
            <a:avLst/>
          </a:prstGeom>
          <a:noFill/>
          <a:ln w="28575" cap="flat" cmpd="sng">
            <a:solidFill>
              <a:srgbClr val="0000A4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400" name="Shape 400"/>
          <p:cNvCxnSpPr/>
          <p:nvPr/>
        </p:nvCxnSpPr>
        <p:spPr>
          <a:xfrm flipH="1">
            <a:off x="6609275" y="2137825"/>
            <a:ext cx="1886100" cy="1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401" name="Shape 401"/>
          <p:cNvCxnSpPr/>
          <p:nvPr/>
        </p:nvCxnSpPr>
        <p:spPr>
          <a:xfrm>
            <a:off x="6616150" y="2316259"/>
            <a:ext cx="1900200" cy="278400"/>
          </a:xfrm>
          <a:prstGeom prst="straightConnector1">
            <a:avLst/>
          </a:prstGeom>
          <a:noFill/>
          <a:ln w="28575" cap="flat" cmpd="sng">
            <a:solidFill>
              <a:srgbClr val="0000A4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402" name="Shape 402"/>
          <p:cNvCxnSpPr/>
          <p:nvPr/>
        </p:nvCxnSpPr>
        <p:spPr>
          <a:xfrm>
            <a:off x="6616150" y="2363290"/>
            <a:ext cx="1900200" cy="278400"/>
          </a:xfrm>
          <a:prstGeom prst="straightConnector1">
            <a:avLst/>
          </a:prstGeom>
          <a:noFill/>
          <a:ln w="28575" cap="flat" cmpd="sng">
            <a:solidFill>
              <a:srgbClr val="0000A4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403" name="Shape 403"/>
          <p:cNvCxnSpPr/>
          <p:nvPr/>
        </p:nvCxnSpPr>
        <p:spPr>
          <a:xfrm flipH="1">
            <a:off x="6609275" y="2651779"/>
            <a:ext cx="1886100" cy="1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404" name="Shape 404"/>
          <p:cNvCxnSpPr/>
          <p:nvPr/>
        </p:nvCxnSpPr>
        <p:spPr>
          <a:xfrm>
            <a:off x="6616150" y="2830213"/>
            <a:ext cx="1900200" cy="278400"/>
          </a:xfrm>
          <a:prstGeom prst="straightConnector1">
            <a:avLst/>
          </a:prstGeom>
          <a:noFill/>
          <a:ln w="28575" cap="flat" cmpd="sng">
            <a:solidFill>
              <a:srgbClr val="0000A4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405" name="Shape 405"/>
          <p:cNvCxnSpPr/>
          <p:nvPr/>
        </p:nvCxnSpPr>
        <p:spPr>
          <a:xfrm>
            <a:off x="6616150" y="2886967"/>
            <a:ext cx="1900200" cy="278400"/>
          </a:xfrm>
          <a:prstGeom prst="straightConnector1">
            <a:avLst/>
          </a:prstGeom>
          <a:noFill/>
          <a:ln w="28575" cap="flat" cmpd="sng">
            <a:solidFill>
              <a:srgbClr val="0000A4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406" name="Shape 406"/>
          <p:cNvCxnSpPr/>
          <p:nvPr/>
        </p:nvCxnSpPr>
        <p:spPr>
          <a:xfrm>
            <a:off x="6616150" y="2943721"/>
            <a:ext cx="1900200" cy="278400"/>
          </a:xfrm>
          <a:prstGeom prst="straightConnector1">
            <a:avLst/>
          </a:prstGeom>
          <a:noFill/>
          <a:ln w="28575" cap="flat" cmpd="sng">
            <a:solidFill>
              <a:srgbClr val="0000A4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407" name="Shape 407"/>
          <p:cNvCxnSpPr/>
          <p:nvPr/>
        </p:nvCxnSpPr>
        <p:spPr>
          <a:xfrm>
            <a:off x="6616150" y="3000475"/>
            <a:ext cx="1900200" cy="278400"/>
          </a:xfrm>
          <a:prstGeom prst="straightConnector1">
            <a:avLst/>
          </a:prstGeom>
          <a:noFill/>
          <a:ln w="28575" cap="flat" cmpd="sng">
            <a:solidFill>
              <a:srgbClr val="0000A4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408" name="Shape 408"/>
          <p:cNvCxnSpPr/>
          <p:nvPr/>
        </p:nvCxnSpPr>
        <p:spPr>
          <a:xfrm flipH="1">
            <a:off x="6609275" y="3279241"/>
            <a:ext cx="1886100" cy="1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409" name="Shape 409"/>
          <p:cNvCxnSpPr/>
          <p:nvPr/>
        </p:nvCxnSpPr>
        <p:spPr>
          <a:xfrm>
            <a:off x="6616150" y="3457675"/>
            <a:ext cx="1900200" cy="278400"/>
          </a:xfrm>
          <a:prstGeom prst="straightConnector1">
            <a:avLst/>
          </a:prstGeom>
          <a:noFill/>
          <a:ln w="28575" cap="flat" cmpd="sng">
            <a:solidFill>
              <a:srgbClr val="0000A4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410" name="Shape 410"/>
          <p:cNvCxnSpPr/>
          <p:nvPr/>
        </p:nvCxnSpPr>
        <p:spPr>
          <a:xfrm>
            <a:off x="6616150" y="3514429"/>
            <a:ext cx="1900200" cy="278400"/>
          </a:xfrm>
          <a:prstGeom prst="straightConnector1">
            <a:avLst/>
          </a:prstGeom>
          <a:noFill/>
          <a:ln w="28575" cap="flat" cmpd="sng">
            <a:solidFill>
              <a:srgbClr val="0000A4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411" name="Shape 411"/>
          <p:cNvCxnSpPr/>
          <p:nvPr/>
        </p:nvCxnSpPr>
        <p:spPr>
          <a:xfrm>
            <a:off x="6616150" y="3571183"/>
            <a:ext cx="1900200" cy="278400"/>
          </a:xfrm>
          <a:prstGeom prst="straightConnector1">
            <a:avLst/>
          </a:prstGeom>
          <a:noFill/>
          <a:ln w="28575" cap="flat" cmpd="sng">
            <a:solidFill>
              <a:srgbClr val="0000A4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412" name="Shape 412"/>
          <p:cNvCxnSpPr/>
          <p:nvPr/>
        </p:nvCxnSpPr>
        <p:spPr>
          <a:xfrm>
            <a:off x="6616150" y="3627936"/>
            <a:ext cx="1900200" cy="278400"/>
          </a:xfrm>
          <a:prstGeom prst="straightConnector1">
            <a:avLst/>
          </a:prstGeom>
          <a:noFill/>
          <a:ln w="28575" cap="flat" cmpd="sng">
            <a:solidFill>
              <a:srgbClr val="0000A4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413" name="Shape 413"/>
          <p:cNvCxnSpPr/>
          <p:nvPr/>
        </p:nvCxnSpPr>
        <p:spPr>
          <a:xfrm>
            <a:off x="6616150" y="3684690"/>
            <a:ext cx="1900200" cy="278400"/>
          </a:xfrm>
          <a:prstGeom prst="straightConnector1">
            <a:avLst/>
          </a:prstGeom>
          <a:noFill/>
          <a:ln w="28575" cap="flat" cmpd="sng">
            <a:solidFill>
              <a:srgbClr val="0000A4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414" name="Shape 414"/>
          <p:cNvCxnSpPr/>
          <p:nvPr/>
        </p:nvCxnSpPr>
        <p:spPr>
          <a:xfrm>
            <a:off x="6616150" y="3741444"/>
            <a:ext cx="1900200" cy="278400"/>
          </a:xfrm>
          <a:prstGeom prst="straightConnector1">
            <a:avLst/>
          </a:prstGeom>
          <a:noFill/>
          <a:ln w="28575" cap="flat" cmpd="sng">
            <a:solidFill>
              <a:srgbClr val="0000A4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415" name="Shape 415"/>
          <p:cNvCxnSpPr/>
          <p:nvPr/>
        </p:nvCxnSpPr>
        <p:spPr>
          <a:xfrm>
            <a:off x="6616150" y="3798198"/>
            <a:ext cx="1900200" cy="278400"/>
          </a:xfrm>
          <a:prstGeom prst="straightConnector1">
            <a:avLst/>
          </a:prstGeom>
          <a:noFill/>
          <a:ln w="28575" cap="flat" cmpd="sng">
            <a:solidFill>
              <a:srgbClr val="0000A4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416" name="Shape 416"/>
          <p:cNvCxnSpPr/>
          <p:nvPr/>
        </p:nvCxnSpPr>
        <p:spPr>
          <a:xfrm>
            <a:off x="6616150" y="3854952"/>
            <a:ext cx="1900200" cy="278400"/>
          </a:xfrm>
          <a:prstGeom prst="straightConnector1">
            <a:avLst/>
          </a:prstGeom>
          <a:noFill/>
          <a:ln w="28575" cap="flat" cmpd="sng">
            <a:solidFill>
              <a:srgbClr val="0000A4"/>
            </a:solidFill>
            <a:prstDash val="solid"/>
            <a:round/>
            <a:headEnd type="none" w="lg" len="lg"/>
            <a:tailEnd type="stealth" w="lg" len="lg"/>
          </a:ln>
        </p:spPr>
      </p:cxnSp>
      <p:pic>
        <p:nvPicPr>
          <p:cNvPr id="417" name="Shape 4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750275"/>
            <a:ext cx="4492572" cy="32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/>
          <p:nvPr/>
        </p:nvSpPr>
        <p:spPr>
          <a:xfrm>
            <a:off x="6360475" y="1845500"/>
            <a:ext cx="167700" cy="470700"/>
          </a:xfrm>
          <a:prstGeom prst="leftBrace">
            <a:avLst>
              <a:gd name="adj1" fmla="val 26816"/>
              <a:gd name="adj2" fmla="val 4941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9" name="Shape 419"/>
          <p:cNvSpPr/>
          <p:nvPr/>
        </p:nvSpPr>
        <p:spPr>
          <a:xfrm>
            <a:off x="6360475" y="2378900"/>
            <a:ext cx="167700" cy="470700"/>
          </a:xfrm>
          <a:prstGeom prst="leftBrace">
            <a:avLst>
              <a:gd name="adj1" fmla="val 26816"/>
              <a:gd name="adj2" fmla="val 4941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0" name="Shape 420"/>
          <p:cNvSpPr/>
          <p:nvPr/>
        </p:nvSpPr>
        <p:spPr>
          <a:xfrm>
            <a:off x="6360475" y="2883125"/>
            <a:ext cx="167700" cy="574500"/>
          </a:xfrm>
          <a:prstGeom prst="leftBrace">
            <a:avLst>
              <a:gd name="adj1" fmla="val 26816"/>
              <a:gd name="adj2" fmla="val 4941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421" name="Shape 421"/>
          <p:cNvCxnSpPr/>
          <p:nvPr/>
        </p:nvCxnSpPr>
        <p:spPr>
          <a:xfrm flipH="1">
            <a:off x="6609275" y="4133718"/>
            <a:ext cx="1886100" cy="1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422" name="Shape 422"/>
          <p:cNvSpPr/>
          <p:nvPr/>
        </p:nvSpPr>
        <p:spPr>
          <a:xfrm>
            <a:off x="6360475" y="3491150"/>
            <a:ext cx="167700" cy="816600"/>
          </a:xfrm>
          <a:prstGeom prst="leftBrace">
            <a:avLst>
              <a:gd name="adj1" fmla="val 26816"/>
              <a:gd name="adj2" fmla="val 4941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3" name="Shape 423"/>
          <p:cNvSpPr txBox="1"/>
          <p:nvPr/>
        </p:nvSpPr>
        <p:spPr>
          <a:xfrm>
            <a:off x="5463075" y="1973900"/>
            <a:ext cx="704100" cy="21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RTT 1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5463075" y="2507300"/>
            <a:ext cx="704100" cy="21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RTT 2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5463075" y="3040700"/>
            <a:ext cx="704100" cy="21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RTT 3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5463075" y="3775115"/>
            <a:ext cx="704100" cy="21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RTT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9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Existing Solutions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234854" y="1637850"/>
            <a:ext cx="8697910" cy="1374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 dirty="0" smtClean="0"/>
              <a:t>Mobile IP</a:t>
            </a:r>
            <a:r>
              <a:rPr lang="en" sz="2000" baseline="30000" dirty="0" smtClean="0"/>
              <a:t>1</a:t>
            </a:r>
            <a:r>
              <a:rPr lang="en" sz="2000" b="1" dirty="0" smtClean="0"/>
              <a:t>, </a:t>
            </a:r>
            <a:r>
              <a:rPr lang="en" sz="2000" b="1" dirty="0"/>
              <a:t>CM, </a:t>
            </a:r>
            <a:r>
              <a:rPr lang="en" sz="2000" b="1" dirty="0" smtClean="0"/>
              <a:t>SCTP</a:t>
            </a:r>
            <a:r>
              <a:rPr lang="en" sz="2000" baseline="30000" dirty="0" smtClean="0"/>
              <a:t>2</a:t>
            </a:r>
            <a:r>
              <a:rPr lang="en" sz="2000" b="1" dirty="0" smtClean="0"/>
              <a:t>, SST, </a:t>
            </a:r>
            <a:r>
              <a:rPr lang="en" sz="2000" b="1" dirty="0"/>
              <a:t>TCP Fast </a:t>
            </a:r>
            <a:r>
              <a:rPr lang="en" sz="2000" b="1" dirty="0" smtClean="0"/>
              <a:t>Open</a:t>
            </a:r>
            <a:r>
              <a:rPr lang="en" sz="2000" baseline="30000" dirty="0" smtClean="0"/>
              <a:t>3</a:t>
            </a:r>
            <a:r>
              <a:rPr lang="en" sz="2000" b="1" dirty="0" smtClean="0"/>
              <a:t>, MPTCP</a:t>
            </a:r>
            <a:r>
              <a:rPr lang="en" sz="2000" baseline="30000" dirty="0" smtClean="0"/>
              <a:t>4</a:t>
            </a:r>
            <a:r>
              <a:rPr lang="en" sz="2000" b="1" dirty="0" smtClean="0"/>
              <a:t>, HTTP/2</a:t>
            </a:r>
            <a:r>
              <a:rPr lang="en" sz="2000" baseline="30000" dirty="0" smtClean="0"/>
              <a:t>5</a:t>
            </a:r>
            <a:r>
              <a:rPr lang="en" sz="2000" b="1" dirty="0" smtClean="0"/>
              <a:t>, QUIC</a:t>
            </a:r>
            <a:r>
              <a:rPr lang="en" sz="2000" baseline="30000" dirty="0" smtClean="0"/>
              <a:t>6</a:t>
            </a:r>
            <a:r>
              <a:rPr lang="en" sz="1600" dirty="0"/>
              <a:t/>
            </a:r>
            <a:br>
              <a:rPr lang="en" sz="1600" dirty="0"/>
            </a:br>
            <a:r>
              <a:rPr lang="en" sz="1600" dirty="0"/>
              <a:t>                 </a:t>
            </a:r>
            <a:r>
              <a:rPr lang="en" sz="1600" dirty="0">
                <a:solidFill>
                  <a:srgbClr val="434343"/>
                </a:solidFill>
              </a:rPr>
              <a:t>…</a:t>
            </a:r>
            <a:r>
              <a:rPr lang="en" sz="1600" dirty="0"/>
              <a:t> </a:t>
            </a:r>
            <a:r>
              <a:rPr lang="en" sz="1600" dirty="0">
                <a:solidFill>
                  <a:srgbClr val="666666"/>
                </a:solidFill>
              </a:rPr>
              <a:t>and many more</a:t>
            </a:r>
          </a:p>
          <a:p>
            <a:pPr lvl="0" algn="ctr" rtl="0">
              <a:spcBef>
                <a:spcPts val="0"/>
              </a:spcBef>
              <a:buNone/>
            </a:pPr>
            <a:endParaRPr sz="1600" dirty="0">
              <a:solidFill>
                <a:srgbClr val="666666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endParaRPr sz="1600" dirty="0">
              <a:solidFill>
                <a:srgbClr val="66666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10</a:t>
            </a:r>
            <a:endParaRPr lang="en" dirty="0"/>
          </a:p>
        </p:txBody>
      </p:sp>
      <p:sp>
        <p:nvSpPr>
          <p:cNvPr id="4" name="TextBox 3"/>
          <p:cNvSpPr txBox="1"/>
          <p:nvPr/>
        </p:nvSpPr>
        <p:spPr>
          <a:xfrm>
            <a:off x="234854" y="4827440"/>
            <a:ext cx="67280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baseline="30000" dirty="0" smtClean="0"/>
              <a:t>1</a:t>
            </a:r>
            <a:r>
              <a:rPr lang="en-IN" sz="1050" dirty="0" smtClean="0"/>
              <a:t> RFC4721, </a:t>
            </a:r>
            <a:r>
              <a:rPr lang="en-IN" sz="1050" baseline="30000" dirty="0" smtClean="0"/>
              <a:t>2</a:t>
            </a:r>
            <a:r>
              <a:rPr lang="en-IN" sz="1050" dirty="0" smtClean="0"/>
              <a:t> RFC4960, </a:t>
            </a:r>
            <a:r>
              <a:rPr lang="en-IN" sz="1050" baseline="30000" dirty="0" smtClean="0"/>
              <a:t>3</a:t>
            </a:r>
            <a:r>
              <a:rPr lang="en-IN" sz="1050" dirty="0" smtClean="0"/>
              <a:t> RFC7413, </a:t>
            </a:r>
            <a:r>
              <a:rPr lang="en-IN" sz="1050" baseline="30000" dirty="0" smtClean="0"/>
              <a:t>4</a:t>
            </a:r>
            <a:r>
              <a:rPr lang="en-IN" sz="1050" dirty="0" smtClean="0"/>
              <a:t> RFC6824, </a:t>
            </a:r>
            <a:r>
              <a:rPr lang="en-IN" sz="1050" baseline="30000" dirty="0" smtClean="0"/>
              <a:t>5</a:t>
            </a:r>
            <a:r>
              <a:rPr lang="en-IN" sz="1050" dirty="0" smtClean="0"/>
              <a:t> RFC 7540, </a:t>
            </a:r>
            <a:r>
              <a:rPr lang="en-IN" sz="1050" baseline="30000" dirty="0" smtClean="0"/>
              <a:t>6</a:t>
            </a:r>
            <a:r>
              <a:rPr lang="en-IN" sz="1050" dirty="0" smtClean="0"/>
              <a:t> </a:t>
            </a:r>
            <a:r>
              <a:rPr lang="en-IN" sz="1050" dirty="0" err="1" smtClean="0"/>
              <a:t>Sigcomm</a:t>
            </a:r>
            <a:r>
              <a:rPr lang="en-IN" sz="1050" dirty="0" smtClean="0"/>
              <a:t>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Problems with Existing Solutions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4294967295"/>
          </p:nvPr>
        </p:nvSpPr>
        <p:spPr>
          <a:xfrm>
            <a:off x="252800" y="1419625"/>
            <a:ext cx="4203900" cy="174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Middle-Box dominition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434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66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Firewall blocks new transport protocol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434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66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box rewrite transport header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Shape 439"/>
          <p:cNvSpPr txBox="1">
            <a:spLocks noGrp="1"/>
          </p:cNvSpPr>
          <p:nvPr>
            <p:ph type="body" idx="4294967295"/>
          </p:nvPr>
        </p:nvSpPr>
        <p:spPr>
          <a:xfrm>
            <a:off x="252800" y="3086100"/>
            <a:ext cx="4203900" cy="193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Handshake delay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434"/>
              </a:buClr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66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TCP connection need to go through 3-way handshaking. It cost 1 </a:t>
            </a:r>
            <a:r>
              <a:rPr lang="en" sz="1600" dirty="0" smtClean="0">
                <a:solidFill>
                  <a:srgbClr val="66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RTT.</a:t>
            </a:r>
            <a:endParaRPr lang="en" sz="1600" dirty="0">
              <a:solidFill>
                <a:srgbClr val="663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" name="Shape 440"/>
          <p:cNvSpPr txBox="1">
            <a:spLocks noGrp="1"/>
          </p:cNvSpPr>
          <p:nvPr>
            <p:ph type="body" idx="4294967295"/>
          </p:nvPr>
        </p:nvSpPr>
        <p:spPr>
          <a:xfrm>
            <a:off x="4687300" y="3086100"/>
            <a:ext cx="4203900" cy="193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Head-of-line Blocking delay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Clr>
                <a:srgbClr val="663434"/>
              </a:buClr>
              <a:buFont typeface="Wingdings" panose="05000000000000000000" pitchFamily="2" charset="2"/>
              <a:buChar char="Ø"/>
            </a:pPr>
            <a:r>
              <a:rPr lang="en" dirty="0">
                <a:solidFill>
                  <a:srgbClr val="66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packet loss in HTTP2 blocks packets from all other stream (</a:t>
            </a:r>
            <a:r>
              <a:rPr lang="en" i="1" dirty="0">
                <a:solidFill>
                  <a:srgbClr val="66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Latency tax</a:t>
            </a:r>
            <a:r>
              <a:rPr lang="en" dirty="0">
                <a:solidFill>
                  <a:srgbClr val="66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body" idx="4294967295"/>
          </p:nvPr>
        </p:nvSpPr>
        <p:spPr>
          <a:xfrm>
            <a:off x="4687300" y="1419625"/>
            <a:ext cx="4203900" cy="174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Slow deployment cycle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663434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66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of improved TCP takes decades to roll out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2" name="Shape 442" descr="http2.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6177" y="4089400"/>
            <a:ext cx="2926485" cy="78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11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332325" y="1096874"/>
            <a:ext cx="4339200" cy="294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new in Viscous?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1338600" y="591600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The Viscous Solution</a:t>
            </a:r>
          </a:p>
        </p:txBody>
      </p:sp>
      <p:sp>
        <p:nvSpPr>
          <p:cNvPr id="453" name="Shape 453"/>
          <p:cNvSpPr/>
          <p:nvPr/>
        </p:nvSpPr>
        <p:spPr>
          <a:xfrm>
            <a:off x="1137516" y="2759576"/>
            <a:ext cx="1157700" cy="647700"/>
          </a:xfrm>
          <a:prstGeom prst="roundRect">
            <a:avLst>
              <a:gd name="adj" fmla="val 16667"/>
            </a:avLst>
          </a:prstGeom>
          <a:solidFill>
            <a:srgbClr val="AF7B51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IP</a:t>
            </a:r>
          </a:p>
        </p:txBody>
      </p:sp>
      <p:sp>
        <p:nvSpPr>
          <p:cNvPr id="454" name="Shape 454"/>
          <p:cNvSpPr/>
          <p:nvPr/>
        </p:nvSpPr>
        <p:spPr>
          <a:xfrm>
            <a:off x="1137512" y="2057025"/>
            <a:ext cx="558958" cy="414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TCP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1168370" y="1965250"/>
            <a:ext cx="493679" cy="30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00" dirty="0">
                <a:solidFill>
                  <a:srgbClr val="0000FF"/>
                </a:solidFill>
              </a:rPr>
              <a:t>Transport Headers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84600" y="1462275"/>
            <a:ext cx="10836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Application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84600" y="2181588"/>
            <a:ext cx="10836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Transport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x="84600" y="3000601"/>
            <a:ext cx="10836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Network</a:t>
            </a:r>
          </a:p>
        </p:txBody>
      </p:sp>
      <p:sp>
        <p:nvSpPr>
          <p:cNvPr id="459" name="Shape 459"/>
          <p:cNvSpPr/>
          <p:nvPr/>
        </p:nvSpPr>
        <p:spPr>
          <a:xfrm>
            <a:off x="1736085" y="1389875"/>
            <a:ext cx="559500" cy="472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Flow 2</a:t>
            </a:r>
          </a:p>
        </p:txBody>
      </p:sp>
      <p:sp>
        <p:nvSpPr>
          <p:cNvPr id="460" name="Shape 460"/>
          <p:cNvSpPr/>
          <p:nvPr/>
        </p:nvSpPr>
        <p:spPr>
          <a:xfrm>
            <a:off x="2334655" y="1380650"/>
            <a:ext cx="1157700" cy="472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Flow 3</a:t>
            </a:r>
          </a:p>
        </p:txBody>
      </p:sp>
      <p:sp>
        <p:nvSpPr>
          <p:cNvPr id="461" name="Shape 461"/>
          <p:cNvSpPr/>
          <p:nvPr/>
        </p:nvSpPr>
        <p:spPr>
          <a:xfrm>
            <a:off x="3540476" y="1389975"/>
            <a:ext cx="1157700" cy="4635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/>
              <a:t>Flow </a:t>
            </a:r>
            <a:r>
              <a:rPr lang="en" sz="1000" dirty="0" smtClean="0"/>
              <a:t>4</a:t>
            </a:r>
            <a:endParaRPr lang="en" sz="1000" dirty="0"/>
          </a:p>
        </p:txBody>
      </p:sp>
      <p:sp>
        <p:nvSpPr>
          <p:cNvPr id="462" name="Shape 462"/>
          <p:cNvSpPr/>
          <p:nvPr/>
        </p:nvSpPr>
        <p:spPr>
          <a:xfrm>
            <a:off x="1137512" y="1389875"/>
            <a:ext cx="559500" cy="492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Flow 1</a:t>
            </a:r>
          </a:p>
        </p:txBody>
      </p:sp>
      <p:cxnSp>
        <p:nvCxnSpPr>
          <p:cNvPr id="463" name="Shape 463"/>
          <p:cNvCxnSpPr/>
          <p:nvPr/>
        </p:nvCxnSpPr>
        <p:spPr>
          <a:xfrm>
            <a:off x="306525" y="2667826"/>
            <a:ext cx="4335000" cy="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464" name="Shape 464"/>
          <p:cNvCxnSpPr/>
          <p:nvPr/>
        </p:nvCxnSpPr>
        <p:spPr>
          <a:xfrm>
            <a:off x="306525" y="1965250"/>
            <a:ext cx="4335000" cy="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465" name="Shape 465"/>
          <p:cNvSpPr/>
          <p:nvPr/>
        </p:nvSpPr>
        <p:spPr>
          <a:xfrm>
            <a:off x="2334659" y="2759576"/>
            <a:ext cx="1157700" cy="647700"/>
          </a:xfrm>
          <a:prstGeom prst="roundRect">
            <a:avLst>
              <a:gd name="adj" fmla="val 16667"/>
            </a:avLst>
          </a:prstGeom>
          <a:solidFill>
            <a:srgbClr val="AF7B51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IP</a:t>
            </a:r>
          </a:p>
        </p:txBody>
      </p:sp>
      <p:sp>
        <p:nvSpPr>
          <p:cNvPr id="466" name="Shape 466"/>
          <p:cNvSpPr/>
          <p:nvPr/>
        </p:nvSpPr>
        <p:spPr>
          <a:xfrm>
            <a:off x="2334655" y="2057025"/>
            <a:ext cx="1157700" cy="414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TCP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2365512" y="1965250"/>
            <a:ext cx="1126800" cy="30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solidFill>
                  <a:srgbClr val="0000FF"/>
                </a:solidFill>
              </a:rPr>
              <a:t>Transport Headers</a:t>
            </a:r>
          </a:p>
        </p:txBody>
      </p:sp>
      <p:sp>
        <p:nvSpPr>
          <p:cNvPr id="468" name="Shape 468"/>
          <p:cNvSpPr/>
          <p:nvPr/>
        </p:nvSpPr>
        <p:spPr>
          <a:xfrm>
            <a:off x="3540482" y="2759576"/>
            <a:ext cx="1157700" cy="647700"/>
          </a:xfrm>
          <a:prstGeom prst="roundRect">
            <a:avLst>
              <a:gd name="adj" fmla="val 16667"/>
            </a:avLst>
          </a:prstGeom>
          <a:solidFill>
            <a:srgbClr val="AF7B51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IP</a:t>
            </a:r>
          </a:p>
        </p:txBody>
      </p:sp>
      <p:sp>
        <p:nvSpPr>
          <p:cNvPr id="469" name="Shape 469"/>
          <p:cNvSpPr/>
          <p:nvPr/>
        </p:nvSpPr>
        <p:spPr>
          <a:xfrm>
            <a:off x="3540477" y="2057025"/>
            <a:ext cx="1157700" cy="414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UDP</a:t>
            </a:r>
            <a:endParaRPr lang="en" dirty="0"/>
          </a:p>
        </p:txBody>
      </p:sp>
      <p:cxnSp>
        <p:nvCxnSpPr>
          <p:cNvPr id="471" name="Shape 471"/>
          <p:cNvCxnSpPr/>
          <p:nvPr/>
        </p:nvCxnSpPr>
        <p:spPr>
          <a:xfrm>
            <a:off x="306525" y="3506026"/>
            <a:ext cx="4335000" cy="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472" name="Shape 472"/>
          <p:cNvSpPr txBox="1"/>
          <p:nvPr/>
        </p:nvSpPr>
        <p:spPr>
          <a:xfrm>
            <a:off x="84600" y="3676678"/>
            <a:ext cx="10836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Data-link</a:t>
            </a:r>
          </a:p>
        </p:txBody>
      </p:sp>
      <p:sp>
        <p:nvSpPr>
          <p:cNvPr id="473" name="Shape 473"/>
          <p:cNvSpPr/>
          <p:nvPr/>
        </p:nvSpPr>
        <p:spPr>
          <a:xfrm>
            <a:off x="1137512" y="3631675"/>
            <a:ext cx="1157700" cy="360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MAC</a:t>
            </a:r>
          </a:p>
        </p:txBody>
      </p:sp>
      <p:sp>
        <p:nvSpPr>
          <p:cNvPr id="474" name="Shape 474"/>
          <p:cNvSpPr/>
          <p:nvPr/>
        </p:nvSpPr>
        <p:spPr>
          <a:xfrm>
            <a:off x="2334655" y="3631675"/>
            <a:ext cx="1157700" cy="360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MAC</a:t>
            </a:r>
          </a:p>
        </p:txBody>
      </p:sp>
      <p:sp>
        <p:nvSpPr>
          <p:cNvPr id="475" name="Shape 475"/>
          <p:cNvSpPr/>
          <p:nvPr/>
        </p:nvSpPr>
        <p:spPr>
          <a:xfrm>
            <a:off x="3555976" y="3631675"/>
            <a:ext cx="1157700" cy="360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MAC</a:t>
            </a:r>
          </a:p>
        </p:txBody>
      </p:sp>
      <p:pic>
        <p:nvPicPr>
          <p:cNvPr id="476" name="Shape 476" descr="1-n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370" y="4434575"/>
            <a:ext cx="421694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Shape 477" descr="2d7q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91">
            <a:off x="1248667" y="4156442"/>
            <a:ext cx="524650" cy="16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Shape 478" descr="1-n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192" y="4434575"/>
            <a:ext cx="421694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Shape 479" descr="2d7q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91">
            <a:off x="2454489" y="4156442"/>
            <a:ext cx="524650" cy="16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Shape 480" descr="1-n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0015" y="4434575"/>
            <a:ext cx="421694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Shape 481" descr="2d7q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91">
            <a:off x="3660312" y="4156442"/>
            <a:ext cx="524650" cy="166471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Shape 482"/>
          <p:cNvSpPr txBox="1"/>
          <p:nvPr/>
        </p:nvSpPr>
        <p:spPr>
          <a:xfrm>
            <a:off x="1280300" y="4868939"/>
            <a:ext cx="7167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Ubuntu Mono"/>
                <a:ea typeface="Ubuntu Mono"/>
                <a:cs typeface="Ubuntu Mono"/>
                <a:sym typeface="Ubuntu Mono"/>
              </a:rPr>
              <a:t>Stack 1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2624850" y="4868939"/>
            <a:ext cx="7167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Ubuntu Mono"/>
                <a:ea typeface="Ubuntu Mono"/>
                <a:cs typeface="Ubuntu Mono"/>
                <a:sym typeface="Ubuntu Mono"/>
              </a:rPr>
              <a:t>Stack 2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3830000" y="4868939"/>
            <a:ext cx="7167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Ubuntu Mono"/>
                <a:ea typeface="Ubuntu Mono"/>
                <a:cs typeface="Ubuntu Mono"/>
                <a:sym typeface="Ubuntu Mono"/>
              </a:rPr>
              <a:t>Stack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13</a:t>
            </a:r>
            <a:endParaRPr lang="en" dirty="0"/>
          </a:p>
        </p:txBody>
      </p:sp>
      <p:sp>
        <p:nvSpPr>
          <p:cNvPr id="36" name="Shape 454"/>
          <p:cNvSpPr/>
          <p:nvPr/>
        </p:nvSpPr>
        <p:spPr>
          <a:xfrm>
            <a:off x="1741072" y="2059750"/>
            <a:ext cx="554098" cy="414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TCP</a:t>
            </a:r>
          </a:p>
        </p:txBody>
      </p:sp>
      <p:sp>
        <p:nvSpPr>
          <p:cNvPr id="37" name="Shape 455"/>
          <p:cNvSpPr txBox="1"/>
          <p:nvPr/>
        </p:nvSpPr>
        <p:spPr>
          <a:xfrm>
            <a:off x="1766812" y="1965250"/>
            <a:ext cx="493679" cy="30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00" dirty="0">
                <a:solidFill>
                  <a:srgbClr val="0000FF"/>
                </a:solidFill>
              </a:rPr>
              <a:t>Transport Headers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1338600" y="591600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Viscous Solution</a:t>
            </a:r>
          </a:p>
        </p:txBody>
      </p:sp>
      <p:sp>
        <p:nvSpPr>
          <p:cNvPr id="490" name="Shape 490"/>
          <p:cNvSpPr/>
          <p:nvPr/>
        </p:nvSpPr>
        <p:spPr>
          <a:xfrm>
            <a:off x="1137516" y="2759576"/>
            <a:ext cx="1157700" cy="647700"/>
          </a:xfrm>
          <a:prstGeom prst="roundRect">
            <a:avLst>
              <a:gd name="adj" fmla="val 16667"/>
            </a:avLst>
          </a:prstGeom>
          <a:solidFill>
            <a:srgbClr val="AF7B51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IP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84600" y="3000601"/>
            <a:ext cx="10836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Network</a:t>
            </a:r>
          </a:p>
        </p:txBody>
      </p:sp>
      <p:cxnSp>
        <p:nvCxnSpPr>
          <p:cNvPr id="500" name="Shape 500"/>
          <p:cNvCxnSpPr/>
          <p:nvPr/>
        </p:nvCxnSpPr>
        <p:spPr>
          <a:xfrm>
            <a:off x="306525" y="2667826"/>
            <a:ext cx="4335000" cy="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501" name="Shape 501"/>
          <p:cNvCxnSpPr/>
          <p:nvPr/>
        </p:nvCxnSpPr>
        <p:spPr>
          <a:xfrm>
            <a:off x="306525" y="1965250"/>
            <a:ext cx="4335000" cy="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502" name="Shape 502"/>
          <p:cNvSpPr/>
          <p:nvPr/>
        </p:nvSpPr>
        <p:spPr>
          <a:xfrm>
            <a:off x="2334659" y="2759576"/>
            <a:ext cx="1157700" cy="647700"/>
          </a:xfrm>
          <a:prstGeom prst="roundRect">
            <a:avLst>
              <a:gd name="adj" fmla="val 16667"/>
            </a:avLst>
          </a:prstGeom>
          <a:solidFill>
            <a:srgbClr val="AF7B51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IP</a:t>
            </a:r>
          </a:p>
        </p:txBody>
      </p:sp>
      <p:sp>
        <p:nvSpPr>
          <p:cNvPr id="505" name="Shape 505"/>
          <p:cNvSpPr/>
          <p:nvPr/>
        </p:nvSpPr>
        <p:spPr>
          <a:xfrm>
            <a:off x="3540482" y="2759576"/>
            <a:ext cx="1157700" cy="647700"/>
          </a:xfrm>
          <a:prstGeom prst="roundRect">
            <a:avLst>
              <a:gd name="adj" fmla="val 16667"/>
            </a:avLst>
          </a:prstGeom>
          <a:solidFill>
            <a:srgbClr val="AF7B51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IP</a:t>
            </a:r>
          </a:p>
        </p:txBody>
      </p:sp>
      <p:cxnSp>
        <p:nvCxnSpPr>
          <p:cNvPr id="508" name="Shape 508"/>
          <p:cNvCxnSpPr/>
          <p:nvPr/>
        </p:nvCxnSpPr>
        <p:spPr>
          <a:xfrm>
            <a:off x="306525" y="3506026"/>
            <a:ext cx="4335000" cy="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509" name="Shape 509"/>
          <p:cNvSpPr txBox="1"/>
          <p:nvPr/>
        </p:nvSpPr>
        <p:spPr>
          <a:xfrm>
            <a:off x="84600" y="3676678"/>
            <a:ext cx="10836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Data-link</a:t>
            </a:r>
          </a:p>
        </p:txBody>
      </p:sp>
      <p:sp>
        <p:nvSpPr>
          <p:cNvPr id="510" name="Shape 510"/>
          <p:cNvSpPr/>
          <p:nvPr/>
        </p:nvSpPr>
        <p:spPr>
          <a:xfrm>
            <a:off x="1137512" y="3631675"/>
            <a:ext cx="1157700" cy="360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MAC</a:t>
            </a:r>
          </a:p>
        </p:txBody>
      </p:sp>
      <p:sp>
        <p:nvSpPr>
          <p:cNvPr id="511" name="Shape 511"/>
          <p:cNvSpPr/>
          <p:nvPr/>
        </p:nvSpPr>
        <p:spPr>
          <a:xfrm>
            <a:off x="2334655" y="3631675"/>
            <a:ext cx="1157700" cy="360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MAC</a:t>
            </a:r>
          </a:p>
        </p:txBody>
      </p:sp>
      <p:sp>
        <p:nvSpPr>
          <p:cNvPr id="512" name="Shape 512"/>
          <p:cNvSpPr/>
          <p:nvPr/>
        </p:nvSpPr>
        <p:spPr>
          <a:xfrm>
            <a:off x="3555976" y="3631675"/>
            <a:ext cx="1157700" cy="360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MAC</a:t>
            </a:r>
          </a:p>
        </p:txBody>
      </p:sp>
      <p:pic>
        <p:nvPicPr>
          <p:cNvPr id="513" name="Shape 513" descr="1-n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370" y="4434575"/>
            <a:ext cx="421694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 descr="2d7q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91">
            <a:off x="1248667" y="4156442"/>
            <a:ext cx="524650" cy="16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Shape 515" descr="1-n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192" y="4434575"/>
            <a:ext cx="421694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Shape 516" descr="2d7q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91">
            <a:off x="2454489" y="4156442"/>
            <a:ext cx="524650" cy="16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Shape 517" descr="1-n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0015" y="4434575"/>
            <a:ext cx="421694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Shape 518" descr="2d7q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91">
            <a:off x="3660312" y="4156442"/>
            <a:ext cx="524650" cy="1664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9" name="Shape 519"/>
          <p:cNvCxnSpPr/>
          <p:nvPr/>
        </p:nvCxnSpPr>
        <p:spPr>
          <a:xfrm>
            <a:off x="306527" y="2669310"/>
            <a:ext cx="8546700" cy="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520" name="Shape 520"/>
          <p:cNvCxnSpPr/>
          <p:nvPr/>
        </p:nvCxnSpPr>
        <p:spPr>
          <a:xfrm>
            <a:off x="306527" y="1963656"/>
            <a:ext cx="8546700" cy="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521" name="Shape 521"/>
          <p:cNvSpPr/>
          <p:nvPr/>
        </p:nvSpPr>
        <p:spPr>
          <a:xfrm>
            <a:off x="5222825" y="1388292"/>
            <a:ext cx="773100" cy="202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Flow 1</a:t>
            </a:r>
          </a:p>
        </p:txBody>
      </p:sp>
      <p:sp>
        <p:nvSpPr>
          <p:cNvPr id="522" name="Shape 522"/>
          <p:cNvSpPr/>
          <p:nvPr/>
        </p:nvSpPr>
        <p:spPr>
          <a:xfrm>
            <a:off x="5222740" y="1639081"/>
            <a:ext cx="3616200" cy="623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Viscous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6372044" y="1960506"/>
            <a:ext cx="1261500" cy="30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solidFill>
                  <a:srgbClr val="0000FF"/>
                </a:solidFill>
              </a:rPr>
              <a:t>Transport Headers</a:t>
            </a:r>
          </a:p>
        </p:txBody>
      </p:sp>
      <p:sp>
        <p:nvSpPr>
          <p:cNvPr id="524" name="Shape 524"/>
          <p:cNvSpPr/>
          <p:nvPr/>
        </p:nvSpPr>
        <p:spPr>
          <a:xfrm>
            <a:off x="6084575" y="1388292"/>
            <a:ext cx="773100" cy="202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Flow 2</a:t>
            </a:r>
          </a:p>
        </p:txBody>
      </p:sp>
      <p:sp>
        <p:nvSpPr>
          <p:cNvPr id="525" name="Shape 525"/>
          <p:cNvSpPr/>
          <p:nvPr/>
        </p:nvSpPr>
        <p:spPr>
          <a:xfrm>
            <a:off x="6910688" y="1388392"/>
            <a:ext cx="937800" cy="202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Flow 3</a:t>
            </a:r>
          </a:p>
        </p:txBody>
      </p:sp>
      <p:sp>
        <p:nvSpPr>
          <p:cNvPr id="526" name="Shape 526"/>
          <p:cNvSpPr/>
          <p:nvPr/>
        </p:nvSpPr>
        <p:spPr>
          <a:xfrm>
            <a:off x="7901505" y="1388392"/>
            <a:ext cx="937800" cy="202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Flow 4</a:t>
            </a:r>
          </a:p>
        </p:txBody>
      </p:sp>
      <p:sp>
        <p:nvSpPr>
          <p:cNvPr id="527" name="Shape 527"/>
          <p:cNvSpPr/>
          <p:nvPr/>
        </p:nvSpPr>
        <p:spPr>
          <a:xfrm>
            <a:off x="5272269" y="2363117"/>
            <a:ext cx="1157700" cy="202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UDP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5327950" y="4862781"/>
            <a:ext cx="7167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Ubuntu Mono"/>
                <a:ea typeface="Ubuntu Mono"/>
                <a:cs typeface="Ubuntu Mono"/>
                <a:sym typeface="Ubuntu Mono"/>
              </a:rPr>
              <a:t>Stack 1</a:t>
            </a:r>
          </a:p>
        </p:txBody>
      </p:sp>
      <p:sp>
        <p:nvSpPr>
          <p:cNvPr id="529" name="Shape 529"/>
          <p:cNvSpPr/>
          <p:nvPr/>
        </p:nvSpPr>
        <p:spPr>
          <a:xfrm>
            <a:off x="6469425" y="2363117"/>
            <a:ext cx="1157700" cy="202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UDP</a:t>
            </a:r>
          </a:p>
        </p:txBody>
      </p:sp>
      <p:sp>
        <p:nvSpPr>
          <p:cNvPr id="530" name="Shape 530"/>
          <p:cNvSpPr/>
          <p:nvPr/>
        </p:nvSpPr>
        <p:spPr>
          <a:xfrm>
            <a:off x="7657148" y="2363117"/>
            <a:ext cx="1157700" cy="202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UDP</a:t>
            </a:r>
          </a:p>
        </p:txBody>
      </p:sp>
      <p:sp>
        <p:nvSpPr>
          <p:cNvPr id="531" name="Shape 531"/>
          <p:cNvSpPr txBox="1"/>
          <p:nvPr/>
        </p:nvSpPr>
        <p:spPr>
          <a:xfrm>
            <a:off x="6672500" y="4862781"/>
            <a:ext cx="7167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Ubuntu Mono"/>
                <a:ea typeface="Ubuntu Mono"/>
                <a:cs typeface="Ubuntu Mono"/>
                <a:sym typeface="Ubuntu Mono"/>
              </a:rPr>
              <a:t>Stack 2</a:t>
            </a:r>
          </a:p>
        </p:txBody>
      </p:sp>
      <p:sp>
        <p:nvSpPr>
          <p:cNvPr id="532" name="Shape 532"/>
          <p:cNvSpPr txBox="1"/>
          <p:nvPr/>
        </p:nvSpPr>
        <p:spPr>
          <a:xfrm>
            <a:off x="7877650" y="4862781"/>
            <a:ext cx="7167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Ubuntu Mono"/>
                <a:ea typeface="Ubuntu Mono"/>
                <a:cs typeface="Ubuntu Mono"/>
                <a:sym typeface="Ubuntu Mono"/>
              </a:rPr>
              <a:t>Stack 3</a:t>
            </a:r>
          </a:p>
        </p:txBody>
      </p:sp>
      <p:sp>
        <p:nvSpPr>
          <p:cNvPr id="533" name="Shape 533"/>
          <p:cNvSpPr/>
          <p:nvPr/>
        </p:nvSpPr>
        <p:spPr>
          <a:xfrm>
            <a:off x="5272287" y="3625517"/>
            <a:ext cx="1157700" cy="360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MAC</a:t>
            </a:r>
          </a:p>
        </p:txBody>
      </p:sp>
      <p:sp>
        <p:nvSpPr>
          <p:cNvPr id="534" name="Shape 534"/>
          <p:cNvSpPr/>
          <p:nvPr/>
        </p:nvSpPr>
        <p:spPr>
          <a:xfrm>
            <a:off x="6469430" y="3625517"/>
            <a:ext cx="1157700" cy="360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MAC</a:t>
            </a:r>
          </a:p>
        </p:txBody>
      </p:sp>
      <p:sp>
        <p:nvSpPr>
          <p:cNvPr id="535" name="Shape 535"/>
          <p:cNvSpPr/>
          <p:nvPr/>
        </p:nvSpPr>
        <p:spPr>
          <a:xfrm>
            <a:off x="7690751" y="3625517"/>
            <a:ext cx="1157700" cy="360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MAC</a:t>
            </a:r>
          </a:p>
        </p:txBody>
      </p:sp>
      <p:pic>
        <p:nvPicPr>
          <p:cNvPr id="536" name="Shape 536" descr="1-n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3145" y="4428417"/>
            <a:ext cx="421694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Shape 537" descr="2d7q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91">
            <a:off x="5383442" y="4150284"/>
            <a:ext cx="524650" cy="16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Shape 538" descr="1-n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967" y="4428417"/>
            <a:ext cx="421694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Shape 539" descr="2d7q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91">
            <a:off x="6589264" y="4150284"/>
            <a:ext cx="524650" cy="16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Shape 540" descr="1-n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4790" y="4428417"/>
            <a:ext cx="421694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Shape 541" descr="2d7q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91">
            <a:off x="7795087" y="4150284"/>
            <a:ext cx="524650" cy="166471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/>
          <p:nvPr/>
        </p:nvSpPr>
        <p:spPr>
          <a:xfrm>
            <a:off x="5272282" y="2753418"/>
            <a:ext cx="1157700" cy="647700"/>
          </a:xfrm>
          <a:prstGeom prst="roundRect">
            <a:avLst>
              <a:gd name="adj" fmla="val 16667"/>
            </a:avLst>
          </a:prstGeom>
          <a:solidFill>
            <a:srgbClr val="AF7B51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IP</a:t>
            </a:r>
          </a:p>
        </p:txBody>
      </p:sp>
      <p:sp>
        <p:nvSpPr>
          <p:cNvPr id="543" name="Shape 543"/>
          <p:cNvSpPr/>
          <p:nvPr/>
        </p:nvSpPr>
        <p:spPr>
          <a:xfrm>
            <a:off x="6469272" y="2753417"/>
            <a:ext cx="1157700" cy="647700"/>
          </a:xfrm>
          <a:prstGeom prst="roundRect">
            <a:avLst>
              <a:gd name="adj" fmla="val 16667"/>
            </a:avLst>
          </a:prstGeom>
          <a:solidFill>
            <a:srgbClr val="AF7B51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IP</a:t>
            </a:r>
          </a:p>
        </p:txBody>
      </p:sp>
      <p:sp>
        <p:nvSpPr>
          <p:cNvPr id="544" name="Shape 544"/>
          <p:cNvSpPr/>
          <p:nvPr/>
        </p:nvSpPr>
        <p:spPr>
          <a:xfrm>
            <a:off x="7690876" y="2753417"/>
            <a:ext cx="1157700" cy="647700"/>
          </a:xfrm>
          <a:prstGeom prst="roundRect">
            <a:avLst>
              <a:gd name="adj" fmla="val 16667"/>
            </a:avLst>
          </a:prstGeom>
          <a:solidFill>
            <a:srgbClr val="AF7B51"/>
          </a:solidFill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IP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1280300" y="4868939"/>
            <a:ext cx="7167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Ubuntu Mono"/>
                <a:ea typeface="Ubuntu Mono"/>
                <a:cs typeface="Ubuntu Mono"/>
                <a:sym typeface="Ubuntu Mono"/>
              </a:rPr>
              <a:t>Stack 1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2624850" y="4868939"/>
            <a:ext cx="7167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Ubuntu Mono"/>
                <a:ea typeface="Ubuntu Mono"/>
                <a:cs typeface="Ubuntu Mono"/>
                <a:sym typeface="Ubuntu Mono"/>
              </a:rPr>
              <a:t>Stack 2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3830000" y="4868939"/>
            <a:ext cx="7167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Ubuntu Mono"/>
                <a:ea typeface="Ubuntu Mono"/>
                <a:cs typeface="Ubuntu Mono"/>
                <a:sym typeface="Ubuntu Mono"/>
              </a:rPr>
              <a:t>Stack 3</a:t>
            </a:r>
          </a:p>
        </p:txBody>
      </p:sp>
      <p:cxnSp>
        <p:nvCxnSpPr>
          <p:cNvPr id="62" name="Shape 519"/>
          <p:cNvCxnSpPr/>
          <p:nvPr/>
        </p:nvCxnSpPr>
        <p:spPr>
          <a:xfrm>
            <a:off x="308066" y="3505201"/>
            <a:ext cx="8546700" cy="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91" name="Shape 454"/>
          <p:cNvSpPr/>
          <p:nvPr/>
        </p:nvSpPr>
        <p:spPr>
          <a:xfrm>
            <a:off x="1137512" y="2057025"/>
            <a:ext cx="558958" cy="414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TCP</a:t>
            </a:r>
          </a:p>
        </p:txBody>
      </p:sp>
      <p:sp>
        <p:nvSpPr>
          <p:cNvPr id="92" name="Shape 455"/>
          <p:cNvSpPr txBox="1"/>
          <p:nvPr/>
        </p:nvSpPr>
        <p:spPr>
          <a:xfrm>
            <a:off x="1168370" y="1965250"/>
            <a:ext cx="493679" cy="30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00" dirty="0">
                <a:solidFill>
                  <a:srgbClr val="0000FF"/>
                </a:solidFill>
              </a:rPr>
              <a:t>Transport Headers</a:t>
            </a:r>
          </a:p>
        </p:txBody>
      </p:sp>
      <p:sp>
        <p:nvSpPr>
          <p:cNvPr id="93" name="Shape 456"/>
          <p:cNvSpPr txBox="1"/>
          <p:nvPr/>
        </p:nvSpPr>
        <p:spPr>
          <a:xfrm>
            <a:off x="84600" y="1462275"/>
            <a:ext cx="10836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Application</a:t>
            </a:r>
          </a:p>
        </p:txBody>
      </p:sp>
      <p:sp>
        <p:nvSpPr>
          <p:cNvPr id="94" name="Shape 457"/>
          <p:cNvSpPr txBox="1"/>
          <p:nvPr/>
        </p:nvSpPr>
        <p:spPr>
          <a:xfrm>
            <a:off x="84600" y="2181588"/>
            <a:ext cx="1083600" cy="2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Transport</a:t>
            </a:r>
          </a:p>
        </p:txBody>
      </p:sp>
      <p:sp>
        <p:nvSpPr>
          <p:cNvPr id="95" name="Shape 459"/>
          <p:cNvSpPr/>
          <p:nvPr/>
        </p:nvSpPr>
        <p:spPr>
          <a:xfrm>
            <a:off x="1736085" y="1389875"/>
            <a:ext cx="559500" cy="472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Flow 2</a:t>
            </a:r>
          </a:p>
        </p:txBody>
      </p:sp>
      <p:sp>
        <p:nvSpPr>
          <p:cNvPr id="96" name="Shape 460"/>
          <p:cNvSpPr/>
          <p:nvPr/>
        </p:nvSpPr>
        <p:spPr>
          <a:xfrm>
            <a:off x="2334655" y="1380650"/>
            <a:ext cx="1157700" cy="472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Flow 3</a:t>
            </a:r>
          </a:p>
        </p:txBody>
      </p:sp>
      <p:sp>
        <p:nvSpPr>
          <p:cNvPr id="97" name="Shape 461"/>
          <p:cNvSpPr/>
          <p:nvPr/>
        </p:nvSpPr>
        <p:spPr>
          <a:xfrm>
            <a:off x="3540476" y="1389975"/>
            <a:ext cx="1157700" cy="4635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/>
              <a:t>Flow </a:t>
            </a:r>
            <a:r>
              <a:rPr lang="en" sz="1000" dirty="0" smtClean="0"/>
              <a:t>4</a:t>
            </a:r>
            <a:endParaRPr lang="en" sz="1000" dirty="0"/>
          </a:p>
        </p:txBody>
      </p:sp>
      <p:sp>
        <p:nvSpPr>
          <p:cNvPr id="98" name="Shape 462"/>
          <p:cNvSpPr/>
          <p:nvPr/>
        </p:nvSpPr>
        <p:spPr>
          <a:xfrm>
            <a:off x="1137512" y="1389875"/>
            <a:ext cx="559500" cy="492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Flow 1</a:t>
            </a:r>
          </a:p>
        </p:txBody>
      </p:sp>
      <p:cxnSp>
        <p:nvCxnSpPr>
          <p:cNvPr id="99" name="Shape 464"/>
          <p:cNvCxnSpPr/>
          <p:nvPr/>
        </p:nvCxnSpPr>
        <p:spPr>
          <a:xfrm>
            <a:off x="306525" y="1965250"/>
            <a:ext cx="4335000" cy="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100" name="Shape 466"/>
          <p:cNvSpPr/>
          <p:nvPr/>
        </p:nvSpPr>
        <p:spPr>
          <a:xfrm>
            <a:off x="2334655" y="2057025"/>
            <a:ext cx="1157700" cy="414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TCP</a:t>
            </a:r>
          </a:p>
        </p:txBody>
      </p:sp>
      <p:sp>
        <p:nvSpPr>
          <p:cNvPr id="101" name="Shape 467"/>
          <p:cNvSpPr txBox="1"/>
          <p:nvPr/>
        </p:nvSpPr>
        <p:spPr>
          <a:xfrm>
            <a:off x="2365512" y="1965250"/>
            <a:ext cx="1126800" cy="30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solidFill>
                  <a:srgbClr val="0000FF"/>
                </a:solidFill>
              </a:rPr>
              <a:t>Transport Headers</a:t>
            </a:r>
          </a:p>
        </p:txBody>
      </p:sp>
      <p:sp>
        <p:nvSpPr>
          <p:cNvPr id="102" name="Shape 469"/>
          <p:cNvSpPr/>
          <p:nvPr/>
        </p:nvSpPr>
        <p:spPr>
          <a:xfrm>
            <a:off x="3540477" y="2057025"/>
            <a:ext cx="1157700" cy="414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UDP</a:t>
            </a:r>
            <a:endParaRPr lang="en" dirty="0"/>
          </a:p>
        </p:txBody>
      </p:sp>
      <p:sp>
        <p:nvSpPr>
          <p:cNvPr id="103" name="Shape 454"/>
          <p:cNvSpPr/>
          <p:nvPr/>
        </p:nvSpPr>
        <p:spPr>
          <a:xfrm>
            <a:off x="1741072" y="2059750"/>
            <a:ext cx="554098" cy="414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233A4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TCP</a:t>
            </a:r>
          </a:p>
        </p:txBody>
      </p:sp>
      <p:sp>
        <p:nvSpPr>
          <p:cNvPr id="104" name="Shape 455"/>
          <p:cNvSpPr txBox="1"/>
          <p:nvPr/>
        </p:nvSpPr>
        <p:spPr>
          <a:xfrm>
            <a:off x="1766812" y="1965250"/>
            <a:ext cx="493679" cy="30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00" dirty="0">
                <a:solidFill>
                  <a:srgbClr val="0000FF"/>
                </a:solidFill>
              </a:rPr>
              <a:t>Transport Headers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332325" y="1096874"/>
            <a:ext cx="4339200" cy="294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Viscous?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4294967295"/>
          </p:nvPr>
        </p:nvSpPr>
        <p:spPr>
          <a:xfrm>
            <a:off x="252800" y="1419625"/>
            <a:ext cx="4203900" cy="174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Middle-Box dominition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659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4E6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top of UDP as transport protocol</a:t>
            </a:r>
          </a:p>
          <a:p>
            <a: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1200" dirty="0">
                <a:latin typeface="Arial" panose="020B0604020202020204" pitchFamily="34" charset="0"/>
                <a:cs typeface="Arial" panose="020B0604020202020204" pitchFamily="34" charset="0"/>
              </a:rPr>
              <a:t>No new transport protocol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659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4E6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256-bit finger-print</a:t>
            </a:r>
          </a:p>
          <a:p>
            <a: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 dirty="0">
                <a:latin typeface="Arial" panose="020B0604020202020204" pitchFamily="34" charset="0"/>
                <a:cs typeface="Arial" panose="020B0604020202020204" pitchFamily="34" charset="0"/>
              </a:rPr>
              <a:t>Decoupled from network stack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4294967295"/>
          </p:nvPr>
        </p:nvSpPr>
        <p:spPr>
          <a:xfrm>
            <a:off x="252800" y="3848100"/>
            <a:ext cx="4203900" cy="111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Handshake delay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659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4E6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0-RTT connection establishment</a:t>
            </a:r>
          </a:p>
          <a:p>
            <a: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 dirty="0">
                <a:latin typeface="Arial" panose="020B0604020202020204" pitchFamily="34" charset="0"/>
                <a:cs typeface="Arial" panose="020B0604020202020204" pitchFamily="34" charset="0"/>
              </a:rPr>
              <a:t>No-handshake delay</a:t>
            </a:r>
          </a:p>
        </p:txBody>
      </p:sp>
      <p:sp>
        <p:nvSpPr>
          <p:cNvPr id="554" name="Shape 554"/>
          <p:cNvSpPr txBox="1">
            <a:spLocks noGrp="1"/>
          </p:cNvSpPr>
          <p:nvPr>
            <p:ph type="body" idx="4294967295"/>
          </p:nvPr>
        </p:nvSpPr>
        <p:spPr>
          <a:xfrm>
            <a:off x="4687300" y="1419625"/>
            <a:ext cx="4203900" cy="193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Head-of-line Blocking delay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4E6659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4E6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sequential delivery constraint in UDP</a:t>
            </a:r>
          </a:p>
        </p:txBody>
      </p:sp>
      <p:sp>
        <p:nvSpPr>
          <p:cNvPr id="555" name="Shape 555"/>
          <p:cNvSpPr txBox="1">
            <a:spLocks noGrp="1"/>
          </p:cNvSpPr>
          <p:nvPr>
            <p:ph type="body" idx="4294967295"/>
          </p:nvPr>
        </p:nvSpPr>
        <p:spPr>
          <a:xfrm>
            <a:off x="252800" y="3009900"/>
            <a:ext cx="4203900" cy="93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Slow deployment cycle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4E6659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4E6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Userspace implementation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 dirty="0">
                <a:latin typeface="Arial" panose="020B0604020202020204" pitchFamily="34" charset="0"/>
                <a:cs typeface="Arial" panose="020B0604020202020204" pitchFamily="34" charset="0"/>
              </a:rPr>
              <a:t>Easy deployment and upgradation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6" name="Shape 556" descr="transmission_viscou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6177" y="2349598"/>
            <a:ext cx="2926486" cy="777404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Shape 557"/>
          <p:cNvSpPr txBox="1">
            <a:spLocks noGrp="1"/>
          </p:cNvSpPr>
          <p:nvPr>
            <p:ph type="body" idx="4294967295"/>
          </p:nvPr>
        </p:nvSpPr>
        <p:spPr>
          <a:xfrm>
            <a:off x="4687300" y="3411004"/>
            <a:ext cx="4203900" cy="154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659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4E6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Multipath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659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4E6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congestion control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659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4E6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and congestion control separation</a:t>
            </a:r>
          </a:p>
        </p:txBody>
      </p:sp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1338600" y="591600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Viscous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14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332325" y="1096874"/>
            <a:ext cx="4339200" cy="294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does Viscous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of Viscous</a:t>
            </a:r>
          </a:p>
        </p:txBody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1303800" y="1761450"/>
            <a:ext cx="3430500" cy="254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Best of MPTCP and </a:t>
            </a:r>
            <a:r>
              <a:rPr lang="e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QUIC </a:t>
            </a:r>
          </a:p>
          <a:p>
            <a:pPr marL="285750" lvl="0" indent="-285750">
              <a:spcBef>
                <a:spcPts val="0"/>
              </a:spcBef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0-RTT 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Connection </a:t>
            </a:r>
            <a:r>
              <a:rPr lang="e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</a:t>
            </a:r>
          </a:p>
          <a:p>
            <a:pPr marL="285750" lvl="0" indent="-285750">
              <a:spcBef>
                <a:spcPts val="0"/>
              </a:spcBef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and channel </a:t>
            </a:r>
            <a:r>
              <a:rPr lang="e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</a:p>
          <a:p>
            <a:pPr marL="285750" lvl="0" indent="-285750">
              <a:spcBef>
                <a:spcPts val="0"/>
              </a:spcBef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Flow control</a:t>
            </a:r>
          </a:p>
          <a:p>
            <a:pPr marL="285750" lvl="0" indent="-285750">
              <a:spcBef>
                <a:spcPts val="0"/>
              </a:spcBef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Congestion control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16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4" name="Shape 574"/>
          <p:cNvCxnSpPr>
            <a:stCxn id="575" idx="2"/>
          </p:cNvCxnSpPr>
          <p:nvPr/>
        </p:nvCxnSpPr>
        <p:spPr>
          <a:xfrm>
            <a:off x="6896100" y="2477775"/>
            <a:ext cx="12900" cy="1956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of Viscous</a:t>
            </a:r>
          </a:p>
        </p:txBody>
      </p:sp>
      <p:sp>
        <p:nvSpPr>
          <p:cNvPr id="577" name="Shape 577"/>
          <p:cNvSpPr/>
          <p:nvPr/>
        </p:nvSpPr>
        <p:spPr>
          <a:xfrm>
            <a:off x="1492650" y="1851375"/>
            <a:ext cx="1510500" cy="626400"/>
          </a:xfrm>
          <a:prstGeom prst="roundRect">
            <a:avLst>
              <a:gd name="adj" fmla="val 16667"/>
            </a:avLst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MPTCP</a:t>
            </a:r>
          </a:p>
        </p:txBody>
      </p:sp>
      <p:sp>
        <p:nvSpPr>
          <p:cNvPr id="575" name="Shape 575"/>
          <p:cNvSpPr/>
          <p:nvPr/>
        </p:nvSpPr>
        <p:spPr>
          <a:xfrm>
            <a:off x="6140850" y="1851375"/>
            <a:ext cx="1510500" cy="626400"/>
          </a:xfrm>
          <a:prstGeom prst="roundRect">
            <a:avLst>
              <a:gd name="adj" fmla="val 16667"/>
            </a:avLst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SPDY/QUIC</a:t>
            </a:r>
          </a:p>
        </p:txBody>
      </p:sp>
      <p:cxnSp>
        <p:nvCxnSpPr>
          <p:cNvPr id="578" name="Shape 578"/>
          <p:cNvCxnSpPr>
            <a:stCxn id="577" idx="2"/>
          </p:cNvCxnSpPr>
          <p:nvPr/>
        </p:nvCxnSpPr>
        <p:spPr>
          <a:xfrm flipH="1">
            <a:off x="2241900" y="2477775"/>
            <a:ext cx="6000" cy="1956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579" name="Shape 579"/>
          <p:cNvSpPr txBox="1"/>
          <p:nvPr/>
        </p:nvSpPr>
        <p:spPr>
          <a:xfrm>
            <a:off x="2297301" y="2666450"/>
            <a:ext cx="1540500" cy="40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Multi-Homing,</a:t>
            </a:r>
            <a:br>
              <a:rPr lang="en"/>
            </a:br>
            <a:r>
              <a:rPr lang="en"/>
              <a:t> Mobility</a:t>
            </a:r>
          </a:p>
        </p:txBody>
      </p:sp>
      <p:sp>
        <p:nvSpPr>
          <p:cNvPr id="580" name="Shape 580"/>
          <p:cNvSpPr txBox="1"/>
          <p:nvPr/>
        </p:nvSpPr>
        <p:spPr>
          <a:xfrm rot="-365">
            <a:off x="4038175" y="2666813"/>
            <a:ext cx="2824500" cy="87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OSI Stack</a:t>
            </a:r>
            <a:br>
              <a:rPr lang="en"/>
            </a:br>
            <a:r>
              <a:rPr lang="en"/>
              <a:t>Flow Multiplexing</a:t>
            </a:r>
            <a:br>
              <a:rPr lang="en"/>
            </a:br>
            <a:r>
              <a:rPr lang="en"/>
              <a:t>0-RTT connection establishment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17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Design of Viscous</a:t>
            </a:r>
          </a:p>
        </p:txBody>
      </p:sp>
      <p:sp>
        <p:nvSpPr>
          <p:cNvPr id="586" name="Shape 586"/>
          <p:cNvSpPr/>
          <p:nvPr/>
        </p:nvSpPr>
        <p:spPr>
          <a:xfrm>
            <a:off x="1492650" y="1851375"/>
            <a:ext cx="1510500" cy="626400"/>
          </a:xfrm>
          <a:prstGeom prst="roundRect">
            <a:avLst>
              <a:gd name="adj" fmla="val 16667"/>
            </a:avLst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MPTCP</a:t>
            </a:r>
          </a:p>
        </p:txBody>
      </p:sp>
      <p:sp>
        <p:nvSpPr>
          <p:cNvPr id="587" name="Shape 587"/>
          <p:cNvSpPr/>
          <p:nvPr/>
        </p:nvSpPr>
        <p:spPr>
          <a:xfrm>
            <a:off x="6140850" y="1851375"/>
            <a:ext cx="1510500" cy="626400"/>
          </a:xfrm>
          <a:prstGeom prst="roundRect">
            <a:avLst>
              <a:gd name="adj" fmla="val 16667"/>
            </a:avLst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SPDY/QUIC</a:t>
            </a:r>
          </a:p>
        </p:txBody>
      </p:sp>
      <p:sp>
        <p:nvSpPr>
          <p:cNvPr id="588" name="Shape 588"/>
          <p:cNvSpPr/>
          <p:nvPr/>
        </p:nvSpPr>
        <p:spPr>
          <a:xfrm>
            <a:off x="3816750" y="3889975"/>
            <a:ext cx="1510500" cy="6264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Viscous</a:t>
            </a:r>
          </a:p>
        </p:txBody>
      </p:sp>
      <p:cxnSp>
        <p:nvCxnSpPr>
          <p:cNvPr id="589" name="Shape 589"/>
          <p:cNvCxnSpPr>
            <a:stCxn id="586" idx="2"/>
            <a:endCxn id="588" idx="0"/>
          </p:cNvCxnSpPr>
          <p:nvPr/>
        </p:nvCxnSpPr>
        <p:spPr>
          <a:xfrm>
            <a:off x="2247900" y="2477775"/>
            <a:ext cx="2324100" cy="1412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590" name="Shape 590"/>
          <p:cNvCxnSpPr>
            <a:stCxn id="587" idx="2"/>
            <a:endCxn id="588" idx="0"/>
          </p:cNvCxnSpPr>
          <p:nvPr/>
        </p:nvCxnSpPr>
        <p:spPr>
          <a:xfrm flipH="1">
            <a:off x="4572000" y="2477775"/>
            <a:ext cx="2324100" cy="1412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591" name="Shape 591"/>
          <p:cNvSpPr txBox="1"/>
          <p:nvPr/>
        </p:nvSpPr>
        <p:spPr>
          <a:xfrm rot="1877458">
            <a:off x="2137852" y="2818835"/>
            <a:ext cx="2081118" cy="4037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Multi-Homing,</a:t>
            </a:r>
            <a:br>
              <a:rPr lang="en" dirty="0"/>
            </a:br>
            <a:r>
              <a:rPr lang="en" dirty="0"/>
              <a:t> Mobility</a:t>
            </a:r>
          </a:p>
        </p:txBody>
      </p:sp>
      <p:sp>
        <p:nvSpPr>
          <p:cNvPr id="592" name="Shape 592"/>
          <p:cNvSpPr txBox="1"/>
          <p:nvPr/>
        </p:nvSpPr>
        <p:spPr>
          <a:xfrm rot="-1849088">
            <a:off x="5034719" y="2858472"/>
            <a:ext cx="1599212" cy="500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OSI Stack</a:t>
            </a:r>
            <a:br>
              <a:rPr lang="en"/>
            </a:br>
            <a:r>
              <a:rPr lang="en"/>
              <a:t>Flow Multiplexing</a:t>
            </a:r>
            <a:br>
              <a:rPr lang="en"/>
            </a:br>
            <a:r>
              <a:rPr lang="en"/>
              <a:t>0-RTT connection establishment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6215350" y="3598350"/>
            <a:ext cx="2790900" cy="99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6D9EEB"/>
              </a:buClr>
              <a:buChar char="➢"/>
            </a:pPr>
            <a:r>
              <a:rPr lang="en" dirty="0"/>
              <a:t>UDP based</a:t>
            </a:r>
          </a:p>
          <a:p>
            <a:pPr marL="457200" lvl="0" indent="-228600" rtl="0">
              <a:spcBef>
                <a:spcPts val="0"/>
              </a:spcBef>
              <a:buClr>
                <a:srgbClr val="6D9EEB"/>
              </a:buClr>
              <a:buChar char="➢"/>
            </a:pPr>
            <a:r>
              <a:rPr lang="en" dirty="0"/>
              <a:t>Reliability and Congestion Control at the presentation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18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Viscous Design: 0-RTT Connection Establishment</a:t>
            </a:r>
          </a:p>
        </p:txBody>
      </p:sp>
      <p:cxnSp>
        <p:nvCxnSpPr>
          <p:cNvPr id="618" name="Shape 618"/>
          <p:cNvCxnSpPr/>
          <p:nvPr/>
        </p:nvCxnSpPr>
        <p:spPr>
          <a:xfrm>
            <a:off x="212591" y="2490980"/>
            <a:ext cx="1722300" cy="2784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619" name="Shape 619"/>
          <p:cNvCxnSpPr/>
          <p:nvPr/>
        </p:nvCxnSpPr>
        <p:spPr>
          <a:xfrm flipH="1">
            <a:off x="206485" y="2783305"/>
            <a:ext cx="1709400" cy="174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620" name="Shape 620"/>
          <p:cNvCxnSpPr/>
          <p:nvPr/>
        </p:nvCxnSpPr>
        <p:spPr>
          <a:xfrm>
            <a:off x="212591" y="2955140"/>
            <a:ext cx="1722300" cy="27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621" name="Shape 621"/>
          <p:cNvCxnSpPr/>
          <p:nvPr/>
        </p:nvCxnSpPr>
        <p:spPr>
          <a:xfrm>
            <a:off x="212591" y="3100580"/>
            <a:ext cx="1722300" cy="2784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622" name="Shape 622"/>
          <p:cNvCxnSpPr/>
          <p:nvPr/>
        </p:nvCxnSpPr>
        <p:spPr>
          <a:xfrm flipH="1">
            <a:off x="206485" y="3378985"/>
            <a:ext cx="1709400" cy="1740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623" name="Shape 623"/>
          <p:cNvSpPr/>
          <p:nvPr/>
        </p:nvSpPr>
        <p:spPr>
          <a:xfrm>
            <a:off x="160800" y="1569250"/>
            <a:ext cx="2063100" cy="5583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FFFFFF"/>
                </a:solidFill>
              </a:rPr>
              <a:t>Initial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FFFFFF"/>
                </a:solidFill>
              </a:rPr>
              <a:t>Handshake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928506" y="2359105"/>
            <a:ext cx="0" cy="2299295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617" name="Shape 617"/>
          <p:cNvCxnSpPr/>
          <p:nvPr/>
        </p:nvCxnSpPr>
        <p:spPr>
          <a:xfrm>
            <a:off x="201850" y="2359105"/>
            <a:ext cx="0" cy="2299295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19</a:t>
            </a:r>
            <a:endParaRPr lang="en" dirty="0"/>
          </a:p>
        </p:txBody>
      </p:sp>
      <p:sp>
        <p:nvSpPr>
          <p:cNvPr id="22" name="Shape 608"/>
          <p:cNvSpPr txBox="1"/>
          <p:nvPr/>
        </p:nvSpPr>
        <p:spPr>
          <a:xfrm>
            <a:off x="-109069" y="2054938"/>
            <a:ext cx="697200" cy="42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 dirty="0" smtClean="0"/>
              <a:t>Client</a:t>
            </a:r>
            <a:endParaRPr lang="en" sz="1200" b="1" dirty="0"/>
          </a:p>
        </p:txBody>
      </p:sp>
      <p:sp>
        <p:nvSpPr>
          <p:cNvPr id="23" name="Shape 609"/>
          <p:cNvSpPr txBox="1"/>
          <p:nvPr/>
        </p:nvSpPr>
        <p:spPr>
          <a:xfrm>
            <a:off x="1567331" y="2054938"/>
            <a:ext cx="697200" cy="42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 dirty="0" smtClean="0"/>
              <a:t>Server</a:t>
            </a:r>
            <a:endParaRPr lang="en" sz="1200" b="1" dirty="0"/>
          </a:p>
        </p:txBody>
      </p:sp>
      <p:sp>
        <p:nvSpPr>
          <p:cNvPr id="57" name="Shape 599"/>
          <p:cNvSpPr txBox="1"/>
          <p:nvPr/>
        </p:nvSpPr>
        <p:spPr>
          <a:xfrm>
            <a:off x="3003800" y="1591050"/>
            <a:ext cx="4988606" cy="3180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 dirty="0"/>
              <a:t>Client sends SYN request</a:t>
            </a:r>
          </a:p>
          <a:p>
            <a:pPr marL="914400" lvl="1" indent="-304800" rtl="0">
              <a:spcBef>
                <a:spcPts val="0"/>
              </a:spcBef>
              <a:buClr>
                <a:srgbClr val="434343"/>
              </a:buClr>
              <a:buSzPct val="100000"/>
              <a:buAutoNum type="alphaLcPeriod"/>
            </a:pPr>
            <a:r>
              <a:rPr lang="en" sz="1600" dirty="0">
                <a:solidFill>
                  <a:srgbClr val="434343"/>
                </a:solidFill>
              </a:rPr>
              <a:t>Random NONCE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 dirty="0"/>
              <a:t>Server replies SYN-ACK</a:t>
            </a:r>
          </a:p>
          <a:p>
            <a:pPr marL="914400" lvl="1" indent="-304800" rtl="0">
              <a:spcBef>
                <a:spcPts val="0"/>
              </a:spcBef>
              <a:buClr>
                <a:srgbClr val="434343"/>
              </a:buClr>
              <a:buSzPct val="100000"/>
              <a:buAutoNum type="alphaLcPeriod"/>
            </a:pPr>
            <a:r>
              <a:rPr lang="en" sz="1600" dirty="0">
                <a:solidFill>
                  <a:srgbClr val="434343"/>
                </a:solidFill>
              </a:rPr>
              <a:t>NONCE received in SYN request</a:t>
            </a:r>
          </a:p>
          <a:p>
            <a:pPr marL="914400" lvl="1" indent="-304800" rtl="0">
              <a:spcBef>
                <a:spcPts val="0"/>
              </a:spcBef>
              <a:buClr>
                <a:srgbClr val="434343"/>
              </a:buClr>
              <a:buSzPct val="100000"/>
              <a:buAutoNum type="alphaLcPeriod"/>
            </a:pPr>
            <a:r>
              <a:rPr lang="en" sz="1600" dirty="0">
                <a:solidFill>
                  <a:srgbClr val="434343"/>
                </a:solidFill>
              </a:rPr>
              <a:t>Connection/Client finger-print</a:t>
            </a:r>
          </a:p>
          <a:p>
            <a:pPr marL="914400" lvl="1" indent="-304800" rtl="0">
              <a:spcBef>
                <a:spcPts val="0"/>
              </a:spcBef>
              <a:buClr>
                <a:srgbClr val="434343"/>
              </a:buClr>
              <a:buSzPct val="100000"/>
              <a:buAutoNum type="alphaLcPeriod"/>
            </a:pPr>
            <a:r>
              <a:rPr lang="en" sz="1600" dirty="0">
                <a:solidFill>
                  <a:srgbClr val="434343"/>
                </a:solidFill>
              </a:rPr>
              <a:t>List of IP address and ports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 dirty="0"/>
              <a:t>Client sends ACK </a:t>
            </a:r>
          </a:p>
          <a:p>
            <a:pPr marL="914400" lvl="1" indent="-304800" rtl="0">
              <a:spcBef>
                <a:spcPts val="0"/>
              </a:spcBef>
              <a:buClr>
                <a:srgbClr val="434343"/>
              </a:buClr>
              <a:buSzPct val="100000"/>
              <a:buAutoNum type="alphaLcPeriod"/>
            </a:pPr>
            <a:r>
              <a:rPr lang="en" sz="1600" dirty="0">
                <a:solidFill>
                  <a:srgbClr val="434343"/>
                </a:solidFill>
              </a:rPr>
              <a:t>with previously received finger-print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 dirty="0"/>
              <a:t>Client sends data packet </a:t>
            </a:r>
          </a:p>
          <a:p>
            <a:pPr marL="914400" lvl="1" indent="-304800" rtl="0">
              <a:spcBef>
                <a:spcPts val="0"/>
              </a:spcBef>
              <a:buClr>
                <a:srgbClr val="434343"/>
              </a:buClr>
              <a:buSzPct val="100000"/>
              <a:buAutoNum type="alphaLcPeriod"/>
            </a:pPr>
            <a:r>
              <a:rPr lang="en" sz="1600" dirty="0">
                <a:solidFill>
                  <a:srgbClr val="434343"/>
                </a:solidFill>
              </a:rPr>
              <a:t>with previously received finger-print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 dirty="0"/>
              <a:t>Server sends ACK corresponding to data packet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Viscous Design: 0-RTT Connection Establishment</a:t>
            </a:r>
          </a:p>
        </p:txBody>
      </p:sp>
      <p:sp>
        <p:nvSpPr>
          <p:cNvPr id="615" name="Shape 615"/>
          <p:cNvSpPr txBox="1"/>
          <p:nvPr/>
        </p:nvSpPr>
        <p:spPr>
          <a:xfrm>
            <a:off x="4754550" y="1591050"/>
            <a:ext cx="4349700" cy="303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 dirty="0"/>
              <a:t>For subsequent flows, client simply start sending data packet with available finger-print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AutoNum type="alphaLcPeriod"/>
            </a:pPr>
            <a:r>
              <a:rPr lang="en" sz="1600" dirty="0">
                <a:solidFill>
                  <a:srgbClr val="434343"/>
                </a:solidFill>
              </a:rPr>
              <a:t>0-RTT connection establishment</a:t>
            </a:r>
          </a:p>
        </p:txBody>
      </p:sp>
      <p:cxnSp>
        <p:nvCxnSpPr>
          <p:cNvPr id="618" name="Shape 618"/>
          <p:cNvCxnSpPr/>
          <p:nvPr/>
        </p:nvCxnSpPr>
        <p:spPr>
          <a:xfrm>
            <a:off x="212591" y="2490980"/>
            <a:ext cx="1722300" cy="2784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619" name="Shape 619"/>
          <p:cNvCxnSpPr/>
          <p:nvPr/>
        </p:nvCxnSpPr>
        <p:spPr>
          <a:xfrm flipH="1">
            <a:off x="206485" y="2783305"/>
            <a:ext cx="1709400" cy="1740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620" name="Shape 620"/>
          <p:cNvCxnSpPr/>
          <p:nvPr/>
        </p:nvCxnSpPr>
        <p:spPr>
          <a:xfrm>
            <a:off x="212591" y="2955140"/>
            <a:ext cx="1722300" cy="27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621" name="Shape 621"/>
          <p:cNvCxnSpPr/>
          <p:nvPr/>
        </p:nvCxnSpPr>
        <p:spPr>
          <a:xfrm>
            <a:off x="212591" y="3100580"/>
            <a:ext cx="1722300" cy="2784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622" name="Shape 622"/>
          <p:cNvCxnSpPr/>
          <p:nvPr/>
        </p:nvCxnSpPr>
        <p:spPr>
          <a:xfrm flipH="1">
            <a:off x="206485" y="3378985"/>
            <a:ext cx="1709400" cy="1740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623" name="Shape 623"/>
          <p:cNvSpPr/>
          <p:nvPr/>
        </p:nvSpPr>
        <p:spPr>
          <a:xfrm>
            <a:off x="160800" y="1569250"/>
            <a:ext cx="2063100" cy="5583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FFFFFF"/>
                </a:solidFill>
              </a:rPr>
              <a:t>Initial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FFFFFF"/>
                </a:solidFill>
              </a:rPr>
              <a:t>Handshake</a:t>
            </a:r>
          </a:p>
        </p:txBody>
      </p:sp>
      <p:sp>
        <p:nvSpPr>
          <p:cNvPr id="624" name="Shape 624"/>
          <p:cNvSpPr/>
          <p:nvPr/>
        </p:nvSpPr>
        <p:spPr>
          <a:xfrm>
            <a:off x="2434500" y="1569250"/>
            <a:ext cx="1927500" cy="5583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>
                <a:solidFill>
                  <a:srgbClr val="FFFFFF"/>
                </a:solidFill>
              </a:rPr>
              <a:t>Final Handshake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01850" y="2359105"/>
            <a:ext cx="3936456" cy="2299295"/>
            <a:chOff x="201850" y="2359105"/>
            <a:chExt cx="3936456" cy="2642400"/>
          </a:xfrm>
        </p:grpSpPr>
        <p:cxnSp>
          <p:nvCxnSpPr>
            <p:cNvPr id="616" name="Shape 616"/>
            <p:cNvCxnSpPr/>
            <p:nvPr/>
          </p:nvCxnSpPr>
          <p:spPr>
            <a:xfrm>
              <a:off x="1928506" y="2359105"/>
              <a:ext cx="0" cy="2642400"/>
            </a:xfrm>
            <a:prstGeom prst="straightConnector1">
              <a:avLst/>
            </a:pr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617" name="Shape 617"/>
            <p:cNvCxnSpPr/>
            <p:nvPr/>
          </p:nvCxnSpPr>
          <p:spPr>
            <a:xfrm>
              <a:off x="201850" y="2359105"/>
              <a:ext cx="0" cy="2642400"/>
            </a:xfrm>
            <a:prstGeom prst="straightConnector1">
              <a:avLst/>
            </a:pr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627" name="Shape 627"/>
            <p:cNvCxnSpPr/>
            <p:nvPr/>
          </p:nvCxnSpPr>
          <p:spPr>
            <a:xfrm>
              <a:off x="4138306" y="2359105"/>
              <a:ext cx="0" cy="2642400"/>
            </a:xfrm>
            <a:prstGeom prst="straightConnector1">
              <a:avLst/>
            </a:pr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628" name="Shape 628"/>
            <p:cNvCxnSpPr/>
            <p:nvPr/>
          </p:nvCxnSpPr>
          <p:spPr>
            <a:xfrm>
              <a:off x="2411650" y="2359105"/>
              <a:ext cx="0" cy="2642400"/>
            </a:xfrm>
            <a:prstGeom prst="straightConnector1">
              <a:avLst/>
            </a:prstGeom>
            <a:noFill/>
            <a:ln w="19050" cap="flat" cmpd="sng">
              <a:solidFill>
                <a:srgbClr val="999999"/>
              </a:solidFill>
              <a:prstDash val="solid"/>
              <a:round/>
              <a:headEnd type="none" w="lg" len="lg"/>
              <a:tailEnd type="stealth" w="lg" len="lg"/>
            </a:ln>
          </p:spPr>
        </p:cxnSp>
      </p:grpSp>
      <p:cxnSp>
        <p:nvCxnSpPr>
          <p:cNvPr id="629" name="Shape 629"/>
          <p:cNvCxnSpPr/>
          <p:nvPr/>
        </p:nvCxnSpPr>
        <p:spPr>
          <a:xfrm>
            <a:off x="2422391" y="2414780"/>
            <a:ext cx="1722300" cy="2784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630" name="Shape 630"/>
          <p:cNvCxnSpPr/>
          <p:nvPr/>
        </p:nvCxnSpPr>
        <p:spPr>
          <a:xfrm flipH="1">
            <a:off x="2416285" y="2693185"/>
            <a:ext cx="1709400" cy="1740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19</a:t>
            </a:r>
            <a:endParaRPr lang="en" dirty="0"/>
          </a:p>
        </p:txBody>
      </p:sp>
      <p:sp>
        <p:nvSpPr>
          <p:cNvPr id="22" name="Shape 608"/>
          <p:cNvSpPr txBox="1"/>
          <p:nvPr/>
        </p:nvSpPr>
        <p:spPr>
          <a:xfrm>
            <a:off x="-109069" y="2054938"/>
            <a:ext cx="697200" cy="42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 dirty="0" smtClean="0"/>
              <a:t>Client</a:t>
            </a:r>
            <a:endParaRPr lang="en" sz="1200" b="1" dirty="0"/>
          </a:p>
        </p:txBody>
      </p:sp>
      <p:sp>
        <p:nvSpPr>
          <p:cNvPr id="23" name="Shape 609"/>
          <p:cNvSpPr txBox="1"/>
          <p:nvPr/>
        </p:nvSpPr>
        <p:spPr>
          <a:xfrm>
            <a:off x="1567331" y="2054938"/>
            <a:ext cx="697200" cy="42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 dirty="0" smtClean="0"/>
              <a:t>Server</a:t>
            </a:r>
            <a:endParaRPr lang="en" sz="1200" b="1" dirty="0"/>
          </a:p>
        </p:txBody>
      </p:sp>
      <p:sp>
        <p:nvSpPr>
          <p:cNvPr id="24" name="Shape 608"/>
          <p:cNvSpPr txBox="1"/>
          <p:nvPr/>
        </p:nvSpPr>
        <p:spPr>
          <a:xfrm>
            <a:off x="2100685" y="2068880"/>
            <a:ext cx="697200" cy="42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 dirty="0" smtClean="0"/>
              <a:t>Client</a:t>
            </a:r>
            <a:endParaRPr lang="en" sz="1200" b="1" dirty="0"/>
          </a:p>
        </p:txBody>
      </p:sp>
      <p:sp>
        <p:nvSpPr>
          <p:cNvPr id="25" name="Shape 609"/>
          <p:cNvSpPr txBox="1"/>
          <p:nvPr/>
        </p:nvSpPr>
        <p:spPr>
          <a:xfrm>
            <a:off x="3777085" y="2068880"/>
            <a:ext cx="697200" cy="42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 dirty="0" smtClean="0"/>
              <a:t>Server</a:t>
            </a:r>
            <a:endParaRPr lang="en" sz="1200" b="1" dirty="0"/>
          </a:p>
        </p:txBody>
      </p:sp>
    </p:spTree>
    <p:extLst>
      <p:ext uri="{BB962C8B-B14F-4D97-AF65-F5344CB8AC3E}">
        <p14:creationId xmlns:p14="http://schemas.microsoft.com/office/powerpoint/2010/main" val="38999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Design of Viscous</a:t>
            </a:r>
          </a:p>
        </p:txBody>
      </p:sp>
      <p:pic>
        <p:nvPicPr>
          <p:cNvPr id="639" name="Shape 639" descr="sys-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12275"/>
            <a:ext cx="8839198" cy="1447447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Shape 640"/>
          <p:cNvSpPr txBox="1"/>
          <p:nvPr/>
        </p:nvSpPr>
        <p:spPr>
          <a:xfrm>
            <a:off x="1085775" y="4203900"/>
            <a:ext cx="6904500" cy="7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Connection Diagram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1224975" y="1607775"/>
            <a:ext cx="7238400" cy="66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Decouples flows and channels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20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of Viscous</a:t>
            </a:r>
          </a:p>
        </p:txBody>
      </p:sp>
      <p:sp>
        <p:nvSpPr>
          <p:cNvPr id="647" name="Shape 647"/>
          <p:cNvSpPr/>
          <p:nvPr/>
        </p:nvSpPr>
        <p:spPr>
          <a:xfrm>
            <a:off x="139200" y="2436025"/>
            <a:ext cx="1907100" cy="1677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48" name="Shape 648"/>
          <p:cNvSpPr/>
          <p:nvPr/>
        </p:nvSpPr>
        <p:spPr>
          <a:xfrm>
            <a:off x="7273275" y="2436025"/>
            <a:ext cx="1783500" cy="1677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49" name="Shape 649" descr="sys-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12275"/>
            <a:ext cx="8839198" cy="1447447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Shape 650"/>
          <p:cNvSpPr txBox="1"/>
          <p:nvPr/>
        </p:nvSpPr>
        <p:spPr>
          <a:xfrm>
            <a:off x="1085775" y="4203900"/>
            <a:ext cx="6904500" cy="7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Flow Layer</a:t>
            </a:r>
            <a:r>
              <a:rPr lang="en"/>
              <a:t> - Handles properties of the application flows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1224975" y="1607775"/>
            <a:ext cx="7238400" cy="66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Decouples flows and channels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20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of Viscous</a:t>
            </a:r>
          </a:p>
        </p:txBody>
      </p:sp>
      <p:sp>
        <p:nvSpPr>
          <p:cNvPr id="657" name="Shape 657"/>
          <p:cNvSpPr/>
          <p:nvPr/>
        </p:nvSpPr>
        <p:spPr>
          <a:xfrm>
            <a:off x="2044200" y="2436025"/>
            <a:ext cx="1846500" cy="1677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58" name="Shape 658"/>
          <p:cNvSpPr/>
          <p:nvPr/>
        </p:nvSpPr>
        <p:spPr>
          <a:xfrm>
            <a:off x="5444475" y="2436025"/>
            <a:ext cx="1783500" cy="1677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59" name="Shape 659" descr="sys-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12275"/>
            <a:ext cx="8839198" cy="1447447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Shape 660"/>
          <p:cNvSpPr txBox="1"/>
          <p:nvPr/>
        </p:nvSpPr>
        <p:spPr>
          <a:xfrm>
            <a:off x="1085775" y="4203900"/>
            <a:ext cx="6904500" cy="7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Channel Layer</a:t>
            </a:r>
            <a:r>
              <a:rPr lang="en"/>
              <a:t> - Handles properties of reliable end-to-end paths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1224975" y="1607775"/>
            <a:ext cx="7238400" cy="66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Decouples flows and channels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20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The </a:t>
            </a:r>
            <a:r>
              <a:rPr lang="en" dirty="0" smtClean="0">
                <a:solidFill>
                  <a:srgbClr val="0000FF"/>
                </a:solidFill>
              </a:rPr>
              <a:t>Viscous</a:t>
            </a:r>
            <a:r>
              <a:rPr lang="en" dirty="0" smtClean="0"/>
              <a:t> Transport Protocol</a:t>
            </a:r>
            <a:endParaRPr lang="en"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94200" y="1684350"/>
            <a:ext cx="4140000" cy="284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Multipath, multiplexed, mobile and low-latency transport protocol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Designed on top of UDP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Provides a wrapper between the user application and TCP/IP stack to support</a:t>
            </a: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Multi-homing</a:t>
            </a: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Short lived flows</a:t>
            </a:r>
          </a:p>
        </p:txBody>
      </p:sp>
      <p:pic>
        <p:nvPicPr>
          <p:cNvPr id="5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350" y="1292775"/>
            <a:ext cx="4223400" cy="31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600" y="4683975"/>
            <a:ext cx="3723890" cy="30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of Viscous</a:t>
            </a:r>
          </a:p>
        </p:txBody>
      </p:sp>
      <p:sp>
        <p:nvSpPr>
          <p:cNvPr id="667" name="Shape 667"/>
          <p:cNvSpPr/>
          <p:nvPr/>
        </p:nvSpPr>
        <p:spPr>
          <a:xfrm>
            <a:off x="883925" y="2436025"/>
            <a:ext cx="1162500" cy="1677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68" name="Shape 668"/>
          <p:cNvSpPr/>
          <p:nvPr/>
        </p:nvSpPr>
        <p:spPr>
          <a:xfrm>
            <a:off x="7273275" y="2436025"/>
            <a:ext cx="1106700" cy="1677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69" name="Shape 669" descr="sys-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12275"/>
            <a:ext cx="8839198" cy="1447447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Shape 670"/>
          <p:cNvSpPr txBox="1"/>
          <p:nvPr/>
        </p:nvSpPr>
        <p:spPr>
          <a:xfrm>
            <a:off x="1085775" y="4203900"/>
            <a:ext cx="6904500" cy="7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Flow Control</a:t>
            </a:r>
            <a:r>
              <a:rPr lang="en"/>
              <a:t> - at the Flow Layer</a:t>
            </a:r>
          </a:p>
        </p:txBody>
      </p:sp>
      <p:sp>
        <p:nvSpPr>
          <p:cNvPr id="671" name="Shape 671"/>
          <p:cNvSpPr txBox="1"/>
          <p:nvPr/>
        </p:nvSpPr>
        <p:spPr>
          <a:xfrm>
            <a:off x="1224975" y="1607775"/>
            <a:ext cx="7238400" cy="66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Decouples flow control and congestion control – </a:t>
            </a:r>
            <a:r>
              <a:rPr lang="en"/>
              <a:t>congestion at one path should not affect traffic rate at other paths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20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of Viscous</a:t>
            </a:r>
          </a:p>
        </p:txBody>
      </p:sp>
      <p:sp>
        <p:nvSpPr>
          <p:cNvPr id="677" name="Shape 677"/>
          <p:cNvSpPr/>
          <p:nvPr/>
        </p:nvSpPr>
        <p:spPr>
          <a:xfrm>
            <a:off x="2742275" y="2436025"/>
            <a:ext cx="1148400" cy="1677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78" name="Shape 678"/>
          <p:cNvSpPr/>
          <p:nvPr/>
        </p:nvSpPr>
        <p:spPr>
          <a:xfrm>
            <a:off x="5444475" y="2436025"/>
            <a:ext cx="1148400" cy="1677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79" name="Shape 679" descr="sys-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12275"/>
            <a:ext cx="8839198" cy="1447447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Shape 680"/>
          <p:cNvSpPr txBox="1"/>
          <p:nvPr/>
        </p:nvSpPr>
        <p:spPr>
          <a:xfrm>
            <a:off x="1085775" y="4203900"/>
            <a:ext cx="6904500" cy="7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Congestion Control</a:t>
            </a:r>
            <a:r>
              <a:rPr lang="en"/>
              <a:t> - at the Channel Layer</a:t>
            </a:r>
          </a:p>
        </p:txBody>
      </p:sp>
      <p:sp>
        <p:nvSpPr>
          <p:cNvPr id="681" name="Shape 681"/>
          <p:cNvSpPr txBox="1"/>
          <p:nvPr/>
        </p:nvSpPr>
        <p:spPr>
          <a:xfrm>
            <a:off x="1224975" y="1607775"/>
            <a:ext cx="7238400" cy="66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Decouples flow control and congestion control – </a:t>
            </a:r>
            <a:r>
              <a:rPr lang="en"/>
              <a:t>congestion at one path should not affect traffic rate at other paths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20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Shape 687" descr="Modular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69300"/>
            <a:ext cx="5359975" cy="3045599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Shape 6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of Viscous</a:t>
            </a:r>
          </a:p>
        </p:txBody>
      </p:sp>
      <p:sp>
        <p:nvSpPr>
          <p:cNvPr id="689" name="Shape 689"/>
          <p:cNvSpPr txBox="1"/>
          <p:nvPr/>
        </p:nvSpPr>
        <p:spPr>
          <a:xfrm>
            <a:off x="996375" y="1379175"/>
            <a:ext cx="7238400" cy="66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Modular architecture to support application programmability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21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6043138" y="2237075"/>
            <a:ext cx="2982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IN" sz="1800" dirty="0" smtClean="0"/>
              <a:t>Programmable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IN" sz="1800" dirty="0" smtClean="0"/>
              <a:t>Easy to change behaviour 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IN" sz="1800" dirty="0" smtClean="0"/>
              <a:t>Flexible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30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/>
          <p:nvPr/>
        </p:nvSpPr>
        <p:spPr>
          <a:xfrm>
            <a:off x="4002050" y="2384825"/>
            <a:ext cx="800400" cy="13458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87" name="Shape 687" descr="Modular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69300"/>
            <a:ext cx="5359975" cy="3045599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Shape 6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of Viscous</a:t>
            </a:r>
          </a:p>
        </p:txBody>
      </p:sp>
      <p:sp>
        <p:nvSpPr>
          <p:cNvPr id="689" name="Shape 689"/>
          <p:cNvSpPr txBox="1"/>
          <p:nvPr/>
        </p:nvSpPr>
        <p:spPr>
          <a:xfrm>
            <a:off x="996375" y="1379175"/>
            <a:ext cx="7238400" cy="66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Modular architecture to support application programmability</a:t>
            </a:r>
          </a:p>
        </p:txBody>
      </p:sp>
      <p:pic>
        <p:nvPicPr>
          <p:cNvPr id="690" name="Shape 690" descr="Packet_forma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1174" y="3003973"/>
            <a:ext cx="3388022" cy="16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Shape 691"/>
          <p:cNvSpPr txBox="1"/>
          <p:nvPr/>
        </p:nvSpPr>
        <p:spPr>
          <a:xfrm>
            <a:off x="6605125" y="2234175"/>
            <a:ext cx="2011500" cy="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Sliding Window based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dirty="0"/>
              <a:t>Flow control</a:t>
            </a:r>
          </a:p>
        </p:txBody>
      </p:sp>
      <p:sp>
        <p:nvSpPr>
          <p:cNvPr id="2" name="Oval 1"/>
          <p:cNvSpPr/>
          <p:nvPr/>
        </p:nvSpPr>
        <p:spPr>
          <a:xfrm>
            <a:off x="6304359" y="3400425"/>
            <a:ext cx="778669" cy="121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21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/>
          <p:nvPr/>
        </p:nvSpPr>
        <p:spPr>
          <a:xfrm>
            <a:off x="2067150" y="2301300"/>
            <a:ext cx="751800" cy="13458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97" name="Shape 69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of Viscous</a:t>
            </a:r>
          </a:p>
        </p:txBody>
      </p:sp>
      <p:sp>
        <p:nvSpPr>
          <p:cNvPr id="698" name="Shape 698"/>
          <p:cNvSpPr txBox="1"/>
          <p:nvPr/>
        </p:nvSpPr>
        <p:spPr>
          <a:xfrm>
            <a:off x="996375" y="1379175"/>
            <a:ext cx="7238400" cy="66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Modular architecture to support application programmability</a:t>
            </a:r>
          </a:p>
        </p:txBody>
      </p:sp>
      <p:sp>
        <p:nvSpPr>
          <p:cNvPr id="699" name="Shape 699"/>
          <p:cNvSpPr txBox="1"/>
          <p:nvPr/>
        </p:nvSpPr>
        <p:spPr>
          <a:xfrm>
            <a:off x="6605125" y="2234175"/>
            <a:ext cx="2011500" cy="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ACK driven channel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scheduling</a:t>
            </a:r>
          </a:p>
        </p:txBody>
      </p:sp>
      <p:pic>
        <p:nvPicPr>
          <p:cNvPr id="700" name="Shape 700" descr="Modular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69300"/>
            <a:ext cx="5359975" cy="30455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21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/>
          <p:nvPr/>
        </p:nvSpPr>
        <p:spPr>
          <a:xfrm>
            <a:off x="1364200" y="2273450"/>
            <a:ext cx="751800" cy="13458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06" name="Shape 70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of Viscous</a:t>
            </a:r>
          </a:p>
        </p:txBody>
      </p:sp>
      <p:sp>
        <p:nvSpPr>
          <p:cNvPr id="707" name="Shape 707"/>
          <p:cNvSpPr txBox="1"/>
          <p:nvPr/>
        </p:nvSpPr>
        <p:spPr>
          <a:xfrm>
            <a:off x="996375" y="1379175"/>
            <a:ext cx="7238400" cy="66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Modular architecture to support application programmability</a:t>
            </a:r>
          </a:p>
        </p:txBody>
      </p:sp>
      <p:sp>
        <p:nvSpPr>
          <p:cNvPr id="708" name="Shape 708"/>
          <p:cNvSpPr txBox="1"/>
          <p:nvPr/>
        </p:nvSpPr>
        <p:spPr>
          <a:xfrm>
            <a:off x="6605125" y="2234175"/>
            <a:ext cx="2011500" cy="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ACK driven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Congestion Control</a:t>
            </a:r>
          </a:p>
        </p:txBody>
      </p:sp>
      <p:pic>
        <p:nvPicPr>
          <p:cNvPr id="709" name="Shape 709" descr="Modular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69300"/>
            <a:ext cx="5359975" cy="30455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21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Viscous Design: Flow and Congestion Control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1303800" y="1801022"/>
            <a:ext cx="3430500" cy="172909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Congestion Control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It uses pluggable congestion control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For our implementation, we use NewReno with SACK based congestion control</a:t>
            </a:r>
          </a:p>
        </p:txBody>
      </p:sp>
      <p:sp>
        <p:nvSpPr>
          <p:cNvPr id="715" name="Shape 715"/>
          <p:cNvSpPr txBox="1">
            <a:spLocks noGrp="1"/>
          </p:cNvSpPr>
          <p:nvPr>
            <p:ph type="body" idx="2"/>
          </p:nvPr>
        </p:nvSpPr>
        <p:spPr>
          <a:xfrm>
            <a:off x="4903650" y="1801022"/>
            <a:ext cx="3430500" cy="172909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Flow Control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Only flow layer handles flow-control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It periodically sends window update frames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4931" y="3824654"/>
            <a:ext cx="81900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implementation uses a feedback from flow layer to channel: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rgbClr val="424242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Overall</a:t>
            </a:r>
            <a:r>
              <a:rPr lang="en-IN" sz="1600" dirty="0" smtClean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throughput depends on both flow-control and congestion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IN" sz="1600" dirty="0" smtClean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throughput is </a:t>
            </a:r>
            <a:r>
              <a:rPr lang="en-IN" sz="1600" dirty="0">
                <a:solidFill>
                  <a:srgbClr val="424242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minimum</a:t>
            </a:r>
            <a:r>
              <a:rPr lang="en-IN" sz="1600" dirty="0" smtClean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total throughput supported by flow layer and channel layer.</a:t>
            </a:r>
            <a:endParaRPr lang="en-US" sz="160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22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>
            <a:spLocks noGrp="1"/>
          </p:cNvSpPr>
          <p:nvPr>
            <p:ph type="title"/>
          </p:nvPr>
        </p:nvSpPr>
        <p:spPr>
          <a:xfrm>
            <a:off x="1268875" y="330950"/>
            <a:ext cx="7570500" cy="5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Viscous Design: Flow (Stream) Multiplexing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23" name="Shape 723" descr="transmission_tc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75" y="1278146"/>
            <a:ext cx="3495427" cy="82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Shape 724" descr="transmission_http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775" y="2088740"/>
            <a:ext cx="3495425" cy="92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Shape 725" descr="transmission_quic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775" y="3131314"/>
            <a:ext cx="3495425" cy="92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Shape 726" descr="transmission_viscou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775" y="4107994"/>
            <a:ext cx="3495425" cy="928539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Shape 722"/>
          <p:cNvSpPr txBox="1"/>
          <p:nvPr/>
        </p:nvSpPr>
        <p:spPr>
          <a:xfrm>
            <a:off x="4886900" y="1874400"/>
            <a:ext cx="3724200" cy="304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dk2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Flow 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identified using </a:t>
            </a:r>
            <a:r>
              <a:rPr lang="en" sz="2000" dirty="0" smtClean="0">
                <a:solidFill>
                  <a:schemeClr val="dk2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flow-id</a:t>
            </a:r>
            <a:endParaRPr lang="en" sz="2000" dirty="0">
              <a:solidFill>
                <a:schemeClr val="dk2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  <a:p>
            <a:pPr marL="501650" lvl="0" indent="-3429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666666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16-bit integer</a:t>
            </a:r>
          </a:p>
          <a:p>
            <a:pPr marL="501650" lvl="0" indent="-3429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666666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Server </a:t>
            </a:r>
            <a:r>
              <a:rPr lang="en" sz="1600" dirty="0">
                <a:solidFill>
                  <a:srgbClr val="666666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generates odd-Ids, client generates </a:t>
            </a:r>
            <a:r>
              <a:rPr lang="en" sz="1600" dirty="0" smtClean="0">
                <a:solidFill>
                  <a:srgbClr val="666666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even-Ids</a:t>
            </a:r>
          </a:p>
          <a:p>
            <a:pPr marL="501650" lvl="0" indent="-3429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666666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First </a:t>
            </a:r>
            <a:r>
              <a:rPr lang="en" sz="1600" dirty="0">
                <a:solidFill>
                  <a:srgbClr val="666666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byte (frame) with new stream id initiates a stream in remote </a:t>
            </a:r>
            <a:r>
              <a:rPr lang="en" sz="1600" dirty="0" smtClean="0">
                <a:solidFill>
                  <a:srgbClr val="666666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side</a:t>
            </a:r>
            <a:endParaRPr lang="en" sz="1600" dirty="0">
              <a:solidFill>
                <a:schemeClr val="dk2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23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>
            <a:spLocks noGrp="1"/>
          </p:cNvSpPr>
          <p:nvPr>
            <p:ph type="title"/>
          </p:nvPr>
        </p:nvSpPr>
        <p:spPr>
          <a:xfrm>
            <a:off x="332325" y="1096874"/>
            <a:ext cx="4339200" cy="294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Experimental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Experimental Environment</a:t>
            </a:r>
          </a:p>
        </p:txBody>
      </p:sp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979200" y="1555200"/>
            <a:ext cx="3755100" cy="2976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2860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e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Emulation:</a:t>
            </a:r>
          </a:p>
          <a:p>
            <a:pPr marL="457200" lvl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Char char="➢"/>
            </a:pPr>
            <a:r>
              <a:rPr lang="e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Configurations: Mininet inside VirtualBox</a:t>
            </a:r>
          </a:p>
          <a:p>
            <a:pPr marL="457200" lvl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Char char="➢"/>
            </a:pP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Mininet: version 2.2.2</a:t>
            </a:r>
          </a:p>
          <a:p>
            <a:pPr marL="457200" lvl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Char char="➢"/>
            </a:pP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Kernel: Linux-4.1.38-mptcp</a:t>
            </a:r>
          </a:p>
          <a:p>
            <a:pPr marL="457200" lvl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Char char="➢"/>
            </a:pP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MPTCP: v0.91</a:t>
            </a:r>
          </a:p>
          <a:p>
            <a:pPr marL="457200" lvl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Char char="➢"/>
            </a:pP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Operating System: Ubuntu 14.04.1</a:t>
            </a:r>
          </a:p>
          <a:p>
            <a:pPr marL="457200" lvl="0" indent="-22860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Char char="➢"/>
            </a:pP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QUIC: libquic from github</a:t>
            </a:r>
          </a:p>
          <a:p>
            <a:pPr marL="457200" lvl="0" indent="-22860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Char char="➢"/>
            </a:pP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We experimented in order to compare performance of our protocol with existing protocols MPTCP, TCP, and QUIC.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4903650" y="1555200"/>
            <a:ext cx="3430500" cy="2976450"/>
          </a:xfrm>
        </p:spPr>
        <p:txBody>
          <a:bodyPr/>
          <a:lstStyle/>
          <a:p>
            <a:pPr marL="228600" lvl="0">
              <a:lnSpc>
                <a:spcPct val="110000"/>
              </a:lnSpc>
              <a:spcAft>
                <a:spcPts val="600"/>
              </a:spcAft>
              <a:buClr>
                <a:srgbClr val="0000FF"/>
              </a:buClr>
              <a:buNone/>
            </a:pPr>
            <a:r>
              <a:rPr lang="e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 Setup:</a:t>
            </a:r>
            <a:endParaRPr lang="e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28600">
              <a:lnSpc>
                <a:spcPct val="110000"/>
              </a:lnSpc>
              <a:spcAft>
                <a:spcPts val="600"/>
              </a:spcAft>
              <a:buClr>
                <a:srgbClr val="0000FF"/>
              </a:buClr>
              <a:buChar char="➢"/>
            </a:pPr>
            <a:r>
              <a:rPr lang="e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Raspberry pi 3</a:t>
            </a:r>
            <a:endParaRPr lang="e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28600">
              <a:lnSpc>
                <a:spcPct val="110000"/>
              </a:lnSpc>
              <a:spcAft>
                <a:spcPts val="600"/>
              </a:spcAft>
              <a:buClr>
                <a:srgbClr val="0000FF"/>
              </a:buClr>
              <a:buChar char="➢"/>
            </a:pP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Kernel: Linux-4.4.11+</a:t>
            </a:r>
            <a:endParaRPr lang="e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28600">
              <a:lnSpc>
                <a:spcPct val="110000"/>
              </a:lnSpc>
              <a:spcAft>
                <a:spcPts val="600"/>
              </a:spcAft>
              <a:buClr>
                <a:srgbClr val="0000FF"/>
              </a:buClr>
              <a:buChar char="➢"/>
            </a:pPr>
            <a:r>
              <a:rPr lang="e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System: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Raspbian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GNU/Linux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28600">
              <a:lnSpc>
                <a:spcPct val="110000"/>
              </a:lnSpc>
              <a:spcAft>
                <a:spcPts val="600"/>
              </a:spcAft>
              <a:buClr>
                <a:srgbClr val="0000FF"/>
              </a:buClr>
              <a:buChar char="➢"/>
            </a:pP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experimented support for mobility here</a:t>
            </a:r>
            <a:endParaRPr lang="e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25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332325" y="1096874"/>
            <a:ext cx="4339200" cy="294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do we need Viscous?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Experiment 1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Experimental Setup</a:t>
            </a:r>
          </a:p>
        </p:txBody>
      </p:sp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278940" y="1675558"/>
            <a:ext cx="5115139" cy="319860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" sz="1500" dirty="0">
                <a:latin typeface="Arial" panose="020B0604020202020204" pitchFamily="34" charset="0"/>
                <a:cs typeface="Arial" panose="020B0604020202020204" pitchFamily="34" charset="0"/>
              </a:rPr>
              <a:t>Keep bandwidth and delay/RTT same for two path. (50 Mbps per path)</a:t>
            </a:r>
          </a:p>
          <a:p>
            <a:pPr marL="457200" lvl="0" indent="-22860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" sz="1500" dirty="0">
                <a:latin typeface="Arial" panose="020B0604020202020204" pitchFamily="34" charset="0"/>
                <a:cs typeface="Arial" panose="020B0604020202020204" pitchFamily="34" charset="0"/>
              </a:rPr>
              <a:t>We change RTT all over the topology from 16ms to 320ms</a:t>
            </a:r>
          </a:p>
          <a:p>
            <a:pPr marL="457200" lvl="0" indent="-22860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" sz="1500" dirty="0">
                <a:latin typeface="Arial" panose="020B0604020202020204" pitchFamily="34" charset="0"/>
                <a:cs typeface="Arial" panose="020B0604020202020204" pitchFamily="34" charset="0"/>
              </a:rPr>
              <a:t>For each RTT setup we sent flows through multiple parallel threads</a:t>
            </a:r>
          </a:p>
          <a:p>
            <a:pPr marL="457200" lvl="0" indent="-22860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" sz="1500" dirty="0">
                <a:latin typeface="Arial" panose="020B0604020202020204" pitchFamily="34" charset="0"/>
                <a:cs typeface="Arial" panose="020B0604020202020204" pitchFamily="34" charset="0"/>
              </a:rPr>
              <a:t>Number of parallel threads to generates flows have been varied from 1 to 20</a:t>
            </a:r>
          </a:p>
          <a:p>
            <a:pPr marL="457200" lvl="0" indent="-22860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" sz="1500" dirty="0">
                <a:latin typeface="Arial" panose="020B0604020202020204" pitchFamily="34" charset="0"/>
                <a:cs typeface="Arial" panose="020B0604020202020204" pitchFamily="34" charset="0"/>
              </a:rPr>
              <a:t>For each thread, we sent 100 back-to-back flows</a:t>
            </a:r>
          </a:p>
          <a:p>
            <a:pPr marL="457200" lvl="0" indent="-22860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" sz="1500" dirty="0">
                <a:latin typeface="Arial" panose="020B0604020202020204" pitchFamily="34" charset="0"/>
                <a:cs typeface="Arial" panose="020B0604020202020204" pitchFamily="34" charset="0"/>
              </a:rPr>
              <a:t>We varied flow size based on an exponential distribution with mean flow size of </a:t>
            </a:r>
            <a:r>
              <a:rPr lang="e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25Kb</a:t>
            </a:r>
            <a:endParaRPr lang="en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4" name="Shape 74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1995855"/>
            <a:ext cx="3662661" cy="21541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26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Experiment 1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Results: Time Required to Download</a:t>
            </a:r>
          </a:p>
        </p:txBody>
      </p:sp>
      <p:pic>
        <p:nvPicPr>
          <p:cNvPr id="759" name="Shape 759" descr="time_elapsed_20.png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49" y="1773762"/>
            <a:ext cx="6861880" cy="215463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Shape 763"/>
          <p:cNvSpPr txBox="1"/>
          <p:nvPr/>
        </p:nvSpPr>
        <p:spPr>
          <a:xfrm>
            <a:off x="7252246" y="2696727"/>
            <a:ext cx="1198800" cy="30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RTT=320ms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27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536493" y="4028759"/>
            <a:ext cx="6282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IN" dirty="0" smtClean="0"/>
              <a:t>QUIC stalled due to coupled congestion control and flow control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IN" dirty="0" smtClean="0"/>
              <a:t>TCP &amp; MPTCP require </a:t>
            </a:r>
            <a:r>
              <a:rPr lang="en-IN" b="1" dirty="0" smtClean="0"/>
              <a:t>reconnection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IN" dirty="0" smtClean="0"/>
              <a:t>Viscous have no such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Experiment 1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Results: Time Required to Download</a:t>
            </a:r>
          </a:p>
        </p:txBody>
      </p:sp>
      <p:pic>
        <p:nvPicPr>
          <p:cNvPr id="756" name="Shape 756" descr="time_elapsed_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86066"/>
            <a:ext cx="3917175" cy="122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Shape 757" descr="time_elapsed_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1886066"/>
            <a:ext cx="3917175" cy="122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Shape 758" descr="time_elapsed_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3562466"/>
            <a:ext cx="3917175" cy="1229993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Shape 760"/>
          <p:cNvSpPr txBox="1"/>
          <p:nvPr/>
        </p:nvSpPr>
        <p:spPr>
          <a:xfrm>
            <a:off x="1555238" y="3059521"/>
            <a:ext cx="1111500" cy="30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RTT=16ms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x="6279625" y="3059521"/>
            <a:ext cx="1111500" cy="30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RTT=80ms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1511588" y="4735925"/>
            <a:ext cx="1198800" cy="30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RTT=160ms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27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4686722" y="3691342"/>
            <a:ext cx="3900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Similar results as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Experiment 1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Results: Goodput</a:t>
            </a:r>
          </a:p>
        </p:txBody>
      </p:sp>
      <p:pic>
        <p:nvPicPr>
          <p:cNvPr id="769" name="Shape 769" descr="goodput_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886066"/>
            <a:ext cx="3917175" cy="122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Shape 770" descr="goodput_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1886066"/>
            <a:ext cx="3917175" cy="122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Shape 771" descr="goodput_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3562466"/>
            <a:ext cx="3917175" cy="122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Shape 772" descr="goodput_2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6800" y="3562466"/>
            <a:ext cx="3917175" cy="1229993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Shape 773"/>
          <p:cNvSpPr txBox="1"/>
          <p:nvPr/>
        </p:nvSpPr>
        <p:spPr>
          <a:xfrm>
            <a:off x="1555238" y="3059521"/>
            <a:ext cx="1111500" cy="30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RTT=16ms</a:t>
            </a:r>
          </a:p>
        </p:txBody>
      </p:sp>
      <p:sp>
        <p:nvSpPr>
          <p:cNvPr id="774" name="Shape 774"/>
          <p:cNvSpPr txBox="1"/>
          <p:nvPr/>
        </p:nvSpPr>
        <p:spPr>
          <a:xfrm>
            <a:off x="6279625" y="3059521"/>
            <a:ext cx="1111500" cy="30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RTT=80ms</a:t>
            </a:r>
          </a:p>
        </p:txBody>
      </p:sp>
      <p:sp>
        <p:nvSpPr>
          <p:cNvPr id="775" name="Shape 775"/>
          <p:cNvSpPr txBox="1"/>
          <p:nvPr/>
        </p:nvSpPr>
        <p:spPr>
          <a:xfrm>
            <a:off x="1511588" y="4735925"/>
            <a:ext cx="1198800" cy="30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RTT=160ms</a:t>
            </a:r>
          </a:p>
        </p:txBody>
      </p:sp>
      <p:sp>
        <p:nvSpPr>
          <p:cNvPr id="776" name="Shape 776"/>
          <p:cNvSpPr txBox="1"/>
          <p:nvPr/>
        </p:nvSpPr>
        <p:spPr>
          <a:xfrm>
            <a:off x="6235975" y="4735925"/>
            <a:ext cx="1198800" cy="30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RTT=320ms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28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Shape 781" descr="cwnd_sample1_10_10.png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000" y="1845901"/>
            <a:ext cx="7348299" cy="3081382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Shape 78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Experiment 1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Result: Congestion Window Size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29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Shape 781" descr="cwnd_sample1_10_10.png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000" y="1845901"/>
            <a:ext cx="7348299" cy="3081382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Shape 78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Experiment 1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Result: Congestion Window Size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29</a:t>
            </a:r>
            <a:endParaRPr lang="en" dirty="0"/>
          </a:p>
        </p:txBody>
      </p:sp>
      <p:sp>
        <p:nvSpPr>
          <p:cNvPr id="6" name="Rectangular Callout 5"/>
          <p:cNvSpPr/>
          <p:nvPr/>
        </p:nvSpPr>
        <p:spPr>
          <a:xfrm>
            <a:off x="4819050" y="4363200"/>
            <a:ext cx="2308950" cy="776700"/>
          </a:xfrm>
          <a:prstGeom prst="wedgeRectCallout">
            <a:avLst>
              <a:gd name="adj1" fmla="val -76531"/>
              <a:gd name="adj2" fmla="val -48740"/>
            </a:avLst>
          </a:prstGeom>
          <a:solidFill>
            <a:srgbClr val="A629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Small</a:t>
            </a:r>
            <a:r>
              <a:rPr lang="en-IN" b="1" dirty="0" smtClean="0"/>
              <a:t> </a:t>
            </a:r>
            <a:r>
              <a:rPr lang="en-IN" b="1" i="1" dirty="0" err="1" smtClean="0"/>
              <a:t>cwnd</a:t>
            </a:r>
            <a:endParaRPr lang="en-US" b="1" i="1" dirty="0"/>
          </a:p>
        </p:txBody>
      </p:sp>
      <p:sp>
        <p:nvSpPr>
          <p:cNvPr id="9" name="Rectangular Callout 8"/>
          <p:cNvSpPr/>
          <p:nvPr/>
        </p:nvSpPr>
        <p:spPr>
          <a:xfrm>
            <a:off x="5651154" y="2998242"/>
            <a:ext cx="2308950" cy="776700"/>
          </a:xfrm>
          <a:prstGeom prst="wedgeRectCallout">
            <a:avLst>
              <a:gd name="adj1" fmla="val -76531"/>
              <a:gd name="adj2" fmla="val -48740"/>
            </a:avLst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Large</a:t>
            </a:r>
            <a:r>
              <a:rPr lang="en-IN" b="1" dirty="0" smtClean="0"/>
              <a:t> </a:t>
            </a:r>
            <a:r>
              <a:rPr lang="en-IN" b="1" dirty="0" err="1" smtClean="0"/>
              <a:t>cwnd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01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Experiment 2: experiment on long flow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Experimental Setup</a:t>
            </a:r>
          </a:p>
        </p:txBody>
      </p:sp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732300" y="1684350"/>
            <a:ext cx="3513000" cy="3349246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5143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We sent file from H2 to H1</a:t>
            </a:r>
          </a:p>
          <a:p>
            <a:pPr marL="5143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We keep RTT to fixed to 160ms</a:t>
            </a:r>
          </a:p>
          <a:p>
            <a:pPr marL="5143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File size has been varied from 100MB to 1000MB</a:t>
            </a:r>
          </a:p>
          <a:p>
            <a:pPr marL="514350" lvl="0" indent="-285750" rt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Run this test only for TCP Cubic and Viscous</a:t>
            </a:r>
          </a:p>
        </p:txBody>
      </p:sp>
      <p:pic>
        <p:nvPicPr>
          <p:cNvPr id="789" name="Shape 78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76" y="2132374"/>
            <a:ext cx="4527468" cy="2089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30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Experiment 2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Result: Time to Download Files</a:t>
            </a:r>
          </a:p>
        </p:txBody>
      </p:sp>
      <p:pic>
        <p:nvPicPr>
          <p:cNvPr id="795" name="Shape 7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472" y="1692949"/>
            <a:ext cx="4890427" cy="32408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31</a:t>
            </a:r>
            <a:endParaRPr lang="en" dirty="0"/>
          </a:p>
        </p:txBody>
      </p:sp>
      <p:sp>
        <p:nvSpPr>
          <p:cNvPr id="5" name="Shape 788"/>
          <p:cNvSpPr txBox="1">
            <a:spLocks noGrp="1"/>
          </p:cNvSpPr>
          <p:nvPr>
            <p:ph type="body" idx="1"/>
          </p:nvPr>
        </p:nvSpPr>
        <p:spPr>
          <a:xfrm>
            <a:off x="5517660" y="1692949"/>
            <a:ext cx="3513000" cy="3349246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5143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1600" dirty="0" smtClean="0"/>
              <a:t>Viscous performs as good as TCP</a:t>
            </a:r>
            <a:endParaRPr lang="e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Conclusions</a:t>
            </a:r>
          </a:p>
        </p:txBody>
      </p:sp>
      <p:sp>
        <p:nvSpPr>
          <p:cNvPr id="801" name="Shape 801"/>
          <p:cNvSpPr txBox="1">
            <a:spLocks noGrp="1"/>
          </p:cNvSpPr>
          <p:nvPr>
            <p:ph type="body" idx="1"/>
          </p:nvPr>
        </p:nvSpPr>
        <p:spPr>
          <a:xfrm>
            <a:off x="1039416" y="1496616"/>
            <a:ext cx="7294884" cy="3554015"/>
          </a:xfrm>
          <a:prstGeom prst="rect">
            <a:avLst/>
          </a:prstGeom>
        </p:spPr>
        <p:txBody>
          <a:bodyPr wrap="square" lIns="91425" tIns="91425" rIns="91425" bIns="91425" anchor="t" anchorCtr="0">
            <a:normAutofit fontScale="92500"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Existing transport protocols lack one or more of the three important features-</a:t>
            </a:r>
          </a:p>
          <a:p>
            <a:pPr marL="457200" lvl="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Mobility support</a:t>
            </a:r>
          </a:p>
          <a:p>
            <a:pPr marL="457200" lvl="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Capacity utilization for multihome devices</a:t>
            </a:r>
          </a:p>
          <a:p>
            <a:pPr marL="457200" lvl="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Support of short-lived flows over the </a:t>
            </a:r>
            <a:r>
              <a:rPr lang="e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228600" lvl="0">
              <a:spcBef>
                <a:spcPts val="0"/>
              </a:spcBef>
              <a:buNone/>
            </a:pPr>
            <a:endParaRPr lang="e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28600">
              <a:spcBef>
                <a:spcPts val="0"/>
              </a:spcBef>
            </a:pPr>
            <a:r>
              <a:rPr lang="e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developed the first baseline of the protocol Viscous</a:t>
            </a:r>
          </a:p>
          <a:p>
            <a:pPr marL="914400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C78D8"/>
              </a:buClr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Supports modular application programmability</a:t>
            </a:r>
          </a:p>
          <a:p>
            <a:pPr marL="914400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C78D8"/>
              </a:buClr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Combines best from Google’s QUIC and MPTCP protocols</a:t>
            </a:r>
          </a:p>
          <a:p>
            <a:pPr marL="914400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C78D8"/>
              </a:buClr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Includes feature for decoupling flow-control and congestion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32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53" y="2061928"/>
            <a:ext cx="2685988" cy="2685988"/>
          </a:xfrm>
          <a:prstGeom prst="rect">
            <a:avLst/>
          </a:prstGeom>
        </p:spPr>
      </p:pic>
      <p:pic>
        <p:nvPicPr>
          <p:cNvPr id="806" name="Shape 8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781" y="-23620"/>
            <a:ext cx="4114219" cy="2303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Shape 808"/>
          <p:cNvSpPr txBox="1"/>
          <p:nvPr/>
        </p:nvSpPr>
        <p:spPr>
          <a:xfrm>
            <a:off x="130406" y="330831"/>
            <a:ext cx="5281200" cy="190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 dirty="0">
                <a:solidFill>
                  <a:srgbClr val="2E75B6"/>
                </a:solidFill>
                <a:latin typeface="Calibri"/>
                <a:ea typeface="Calibri"/>
                <a:cs typeface="Calibri"/>
                <a:sym typeface="Calibri"/>
              </a:rPr>
              <a:t>Complex Networks Research Group (CNeRG),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Department of Computer Science and Engineering,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IIT Kharagpur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INDIA 721302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http://www.cnergres.iitkgp.ac.in/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64" y="2084323"/>
            <a:ext cx="2687212" cy="2687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12" y="4600083"/>
            <a:ext cx="410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hlinkClick r:id="rId7"/>
              </a:rPr>
              <a:t>https://abhimp.github.io/Viscous/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1614" y="4600083"/>
            <a:ext cx="410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hlinkClick r:id="rId8"/>
              </a:rPr>
              <a:t>http://tinyurl.com/viscous-source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705" y="4371425"/>
            <a:ext cx="1349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latin typeface="Calibri" panose="020F0502020204030204" pitchFamily="34" charset="0"/>
              </a:rPr>
              <a:t>Website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6821" y="4377101"/>
            <a:ext cx="1349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latin typeface="Calibri" panose="020F0502020204030204" pitchFamily="34" charset="0"/>
              </a:rPr>
              <a:t>Source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IN" dirty="0" smtClean="0"/>
              <a:t>The Internet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00" y="1637550"/>
            <a:ext cx="2623185" cy="1851660"/>
          </a:xfrm>
        </p:spPr>
      </p:pic>
    </p:spTree>
    <p:extLst>
      <p:ext uri="{BB962C8B-B14F-4D97-AF65-F5344CB8AC3E}">
        <p14:creationId xmlns:p14="http://schemas.microsoft.com/office/powerpoint/2010/main" val="11716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Shape 8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775" y="2840325"/>
            <a:ext cx="4114219" cy="23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Shape 8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3619"/>
            <a:ext cx="7091449" cy="29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Shape 808"/>
          <p:cNvSpPr txBox="1"/>
          <p:nvPr/>
        </p:nvSpPr>
        <p:spPr>
          <a:xfrm>
            <a:off x="130400" y="3194775"/>
            <a:ext cx="5281200" cy="190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2E75B6"/>
                </a:solidFill>
                <a:latin typeface="Calibri"/>
                <a:ea typeface="Calibri"/>
                <a:cs typeface="Calibri"/>
                <a:sym typeface="Calibri"/>
              </a:rPr>
              <a:t>Complex Networks Research Group (CNeRG),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Department of Computer Science and Engineering,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IIT Kharagpur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INDIA 721302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http://www.cnergres.iitkgp.ac.in/</a:t>
            </a:r>
          </a:p>
        </p:txBody>
      </p:sp>
    </p:spTree>
    <p:extLst>
      <p:ext uri="{BB962C8B-B14F-4D97-AF65-F5344CB8AC3E}">
        <p14:creationId xmlns:p14="http://schemas.microsoft.com/office/powerpoint/2010/main" val="28238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Links</a:t>
            </a:r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11" y="1597875"/>
            <a:ext cx="2685988" cy="2685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22" y="1596651"/>
            <a:ext cx="2687212" cy="2687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870" y="4112411"/>
            <a:ext cx="410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5"/>
              </a:rPr>
              <a:t>https://abhimp.github.io/Viscous/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27072" y="4112411"/>
            <a:ext cx="410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6"/>
              </a:rPr>
              <a:t>http://tinyurl.com/viscous-source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087286" y="1405890"/>
            <a:ext cx="1349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/>
              <a:t>Website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03026" y="1405890"/>
            <a:ext cx="1349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/>
              <a:t>Source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93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Shape 8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775" y="2840325"/>
            <a:ext cx="4114219" cy="2303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Shape 808"/>
          <p:cNvSpPr txBox="1"/>
          <p:nvPr/>
        </p:nvSpPr>
        <p:spPr>
          <a:xfrm>
            <a:off x="130400" y="3194775"/>
            <a:ext cx="5281200" cy="190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2E75B6"/>
                </a:solidFill>
                <a:latin typeface="Calibri"/>
                <a:ea typeface="Calibri"/>
                <a:cs typeface="Calibri"/>
                <a:sym typeface="Calibri"/>
              </a:rPr>
              <a:t>Complex Networks Research Group (CNeRG),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Department of Computer Science and Engineering,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IIT Kharagpur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INDIA 721302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http://www.cnergres.iitkgp.ac.in/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12" y="280129"/>
            <a:ext cx="2685988" cy="2685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23" y="278905"/>
            <a:ext cx="2687212" cy="2687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671" y="2794665"/>
            <a:ext cx="410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7"/>
              </a:rPr>
              <a:t>https://abhimp.github.io/Viscous/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717873" y="2794665"/>
            <a:ext cx="410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8"/>
              </a:rPr>
              <a:t>http://tinyurl.com/viscous-source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78087" y="88144"/>
            <a:ext cx="1349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/>
              <a:t>Website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93827" y="88144"/>
            <a:ext cx="1349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/>
              <a:t>Source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00" y="1637550"/>
            <a:ext cx="2623185" cy="1851660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54" y="1404873"/>
            <a:ext cx="1276846" cy="901303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13" y="3223591"/>
            <a:ext cx="1276846" cy="901303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79" y="3223596"/>
            <a:ext cx="1276846" cy="901303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14" y="1406326"/>
            <a:ext cx="1276846" cy="90130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 anchor="t"/>
          <a:lstStyle/>
          <a:p>
            <a:r>
              <a:rPr lang="en-IN" dirty="0" smtClean="0"/>
              <a:t>The Internet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00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26589 -0.1354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4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70214" y="1404873"/>
            <a:ext cx="5736911" cy="2720026"/>
            <a:chOff x="1960285" y="1873163"/>
            <a:chExt cx="7649214" cy="3626701"/>
          </a:xfrm>
        </p:grpSpPr>
        <p:pic>
          <p:nvPicPr>
            <p:cNvPr id="7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6872" y="1873163"/>
              <a:ext cx="1702461" cy="1201737"/>
            </a:xfrm>
            <a:prstGeom prst="rect">
              <a:avLst/>
            </a:prstGeom>
          </p:spPr>
        </p:pic>
        <p:pic>
          <p:nvPicPr>
            <p:cNvPr id="8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417" y="4298121"/>
              <a:ext cx="1702461" cy="1201737"/>
            </a:xfrm>
            <a:prstGeom prst="rect">
              <a:avLst/>
            </a:prstGeom>
          </p:spPr>
        </p:pic>
        <p:pic>
          <p:nvPicPr>
            <p:cNvPr id="9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038" y="4298127"/>
              <a:ext cx="1702461" cy="1201737"/>
            </a:xfrm>
            <a:prstGeom prst="rect">
              <a:avLst/>
            </a:prstGeom>
          </p:spPr>
        </p:pic>
        <p:pic>
          <p:nvPicPr>
            <p:cNvPr id="10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285" y="1875101"/>
              <a:ext cx="1702461" cy="120173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986" y="3262494"/>
              <a:ext cx="635161" cy="324484"/>
            </a:xfrm>
            <a:prstGeom prst="rect">
              <a:avLst/>
            </a:prstGeom>
          </p:spPr>
        </p:pic>
        <p:cxnSp>
          <p:nvCxnSpPr>
            <p:cNvPr id="21" name="Elbow Connector 20"/>
            <p:cNvCxnSpPr>
              <a:stCxn id="7" idx="1"/>
              <a:endCxn id="17" idx="0"/>
            </p:cNvCxnSpPr>
            <p:nvPr/>
          </p:nvCxnSpPr>
          <p:spPr>
            <a:xfrm rot="10800000" flipV="1">
              <a:off x="5284568" y="2474032"/>
              <a:ext cx="632305" cy="788462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0" idx="3"/>
              <a:endCxn id="17" idx="1"/>
            </p:cNvCxnSpPr>
            <p:nvPr/>
          </p:nvCxnSpPr>
          <p:spPr>
            <a:xfrm>
              <a:off x="3662746" y="2475970"/>
              <a:ext cx="1304240" cy="948766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8" idx="0"/>
              <a:endCxn id="17" idx="2"/>
            </p:cNvCxnSpPr>
            <p:nvPr/>
          </p:nvCxnSpPr>
          <p:spPr>
            <a:xfrm rot="5400000" flipH="1" flipV="1">
              <a:off x="4581536" y="3595091"/>
              <a:ext cx="711143" cy="694919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9" idx="1"/>
              <a:endCxn id="17" idx="3"/>
            </p:cNvCxnSpPr>
            <p:nvPr/>
          </p:nvCxnSpPr>
          <p:spPr>
            <a:xfrm rot="10800000">
              <a:off x="5602148" y="3424736"/>
              <a:ext cx="2304891" cy="147426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584514" y="1519173"/>
            <a:ext cx="1899639" cy="901303"/>
            <a:chOff x="1960285" y="1873163"/>
            <a:chExt cx="7649214" cy="3626701"/>
          </a:xfrm>
        </p:grpSpPr>
        <p:pic>
          <p:nvPicPr>
            <p:cNvPr id="14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6872" y="1873163"/>
              <a:ext cx="1702461" cy="1201737"/>
            </a:xfrm>
            <a:prstGeom prst="rect">
              <a:avLst/>
            </a:prstGeom>
          </p:spPr>
        </p:pic>
        <p:pic>
          <p:nvPicPr>
            <p:cNvPr id="15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417" y="4298121"/>
              <a:ext cx="1702461" cy="1201737"/>
            </a:xfrm>
            <a:prstGeom prst="rect">
              <a:avLst/>
            </a:prstGeom>
          </p:spPr>
        </p:pic>
        <p:pic>
          <p:nvPicPr>
            <p:cNvPr id="16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038" y="4298127"/>
              <a:ext cx="1702461" cy="1201737"/>
            </a:xfrm>
            <a:prstGeom prst="rect">
              <a:avLst/>
            </a:prstGeom>
          </p:spPr>
        </p:pic>
        <p:pic>
          <p:nvPicPr>
            <p:cNvPr id="18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285" y="1875101"/>
              <a:ext cx="1702461" cy="120173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986" y="3262494"/>
              <a:ext cx="635161" cy="324484"/>
            </a:xfrm>
            <a:prstGeom prst="rect">
              <a:avLst/>
            </a:prstGeom>
          </p:spPr>
        </p:pic>
        <p:cxnSp>
          <p:nvCxnSpPr>
            <p:cNvPr id="20" name="Elbow Connector 19"/>
            <p:cNvCxnSpPr>
              <a:stCxn id="14" idx="1"/>
              <a:endCxn id="19" idx="0"/>
            </p:cNvCxnSpPr>
            <p:nvPr/>
          </p:nvCxnSpPr>
          <p:spPr>
            <a:xfrm rot="10800000" flipV="1">
              <a:off x="5284568" y="2474032"/>
              <a:ext cx="632305" cy="788462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8" idx="3"/>
              <a:endCxn id="19" idx="1"/>
            </p:cNvCxnSpPr>
            <p:nvPr/>
          </p:nvCxnSpPr>
          <p:spPr>
            <a:xfrm>
              <a:off x="3662746" y="2475970"/>
              <a:ext cx="1304240" cy="948766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5" idx="0"/>
              <a:endCxn id="19" idx="2"/>
            </p:cNvCxnSpPr>
            <p:nvPr/>
          </p:nvCxnSpPr>
          <p:spPr>
            <a:xfrm rot="5400000" flipH="1" flipV="1">
              <a:off x="4581536" y="3595091"/>
              <a:ext cx="711143" cy="694919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16" idx="1"/>
              <a:endCxn id="19" idx="3"/>
            </p:cNvCxnSpPr>
            <p:nvPr/>
          </p:nvCxnSpPr>
          <p:spPr>
            <a:xfrm rot="10800000">
              <a:off x="5602148" y="3424736"/>
              <a:ext cx="2304891" cy="147426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197240" y="1520622"/>
            <a:ext cx="1899639" cy="901303"/>
            <a:chOff x="1960285" y="1873163"/>
            <a:chExt cx="7649214" cy="3626701"/>
          </a:xfrm>
        </p:grpSpPr>
        <p:pic>
          <p:nvPicPr>
            <p:cNvPr id="28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6872" y="1873163"/>
              <a:ext cx="1702461" cy="1201737"/>
            </a:xfrm>
            <a:prstGeom prst="rect">
              <a:avLst/>
            </a:prstGeom>
          </p:spPr>
        </p:pic>
        <p:pic>
          <p:nvPicPr>
            <p:cNvPr id="30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417" y="4298121"/>
              <a:ext cx="1702461" cy="1201737"/>
            </a:xfrm>
            <a:prstGeom prst="rect">
              <a:avLst/>
            </a:prstGeom>
          </p:spPr>
        </p:pic>
        <p:pic>
          <p:nvPicPr>
            <p:cNvPr id="31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038" y="4298127"/>
              <a:ext cx="1702461" cy="1201737"/>
            </a:xfrm>
            <a:prstGeom prst="rect">
              <a:avLst/>
            </a:prstGeom>
          </p:spPr>
        </p:pic>
        <p:pic>
          <p:nvPicPr>
            <p:cNvPr id="32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285" y="1875101"/>
              <a:ext cx="1702461" cy="120173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986" y="3262494"/>
              <a:ext cx="635161" cy="324484"/>
            </a:xfrm>
            <a:prstGeom prst="rect">
              <a:avLst/>
            </a:prstGeom>
          </p:spPr>
        </p:pic>
        <p:cxnSp>
          <p:nvCxnSpPr>
            <p:cNvPr id="34" name="Elbow Connector 33"/>
            <p:cNvCxnSpPr>
              <a:stCxn id="28" idx="1"/>
              <a:endCxn id="33" idx="0"/>
            </p:cNvCxnSpPr>
            <p:nvPr/>
          </p:nvCxnSpPr>
          <p:spPr>
            <a:xfrm rot="10800000" flipV="1">
              <a:off x="5284568" y="2474032"/>
              <a:ext cx="632305" cy="788462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32" idx="3"/>
              <a:endCxn id="33" idx="1"/>
            </p:cNvCxnSpPr>
            <p:nvPr/>
          </p:nvCxnSpPr>
          <p:spPr>
            <a:xfrm>
              <a:off x="3662746" y="2475970"/>
              <a:ext cx="1304240" cy="948766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30" idx="0"/>
              <a:endCxn id="33" idx="2"/>
            </p:cNvCxnSpPr>
            <p:nvPr/>
          </p:nvCxnSpPr>
          <p:spPr>
            <a:xfrm rot="5400000" flipH="1" flipV="1">
              <a:off x="4581536" y="3595091"/>
              <a:ext cx="711143" cy="694919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31" idx="1"/>
              <a:endCxn id="33" idx="3"/>
            </p:cNvCxnSpPr>
            <p:nvPr/>
          </p:nvCxnSpPr>
          <p:spPr>
            <a:xfrm rot="10800000">
              <a:off x="5602148" y="3424736"/>
              <a:ext cx="2304891" cy="147426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412342" y="3269835"/>
            <a:ext cx="1899639" cy="901303"/>
            <a:chOff x="1960285" y="1873163"/>
            <a:chExt cx="7649214" cy="3626701"/>
          </a:xfrm>
        </p:grpSpPr>
        <p:pic>
          <p:nvPicPr>
            <p:cNvPr id="39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6872" y="1873163"/>
              <a:ext cx="1702461" cy="1201737"/>
            </a:xfrm>
            <a:prstGeom prst="rect">
              <a:avLst/>
            </a:prstGeom>
          </p:spPr>
        </p:pic>
        <p:pic>
          <p:nvPicPr>
            <p:cNvPr id="40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417" y="4298121"/>
              <a:ext cx="1702461" cy="1201737"/>
            </a:xfrm>
            <a:prstGeom prst="rect">
              <a:avLst/>
            </a:prstGeom>
          </p:spPr>
        </p:pic>
        <p:pic>
          <p:nvPicPr>
            <p:cNvPr id="41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038" y="4298127"/>
              <a:ext cx="1702461" cy="1201737"/>
            </a:xfrm>
            <a:prstGeom prst="rect">
              <a:avLst/>
            </a:prstGeom>
          </p:spPr>
        </p:pic>
        <p:pic>
          <p:nvPicPr>
            <p:cNvPr id="42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285" y="1875101"/>
              <a:ext cx="1702461" cy="120173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986" y="3262494"/>
              <a:ext cx="635161" cy="324484"/>
            </a:xfrm>
            <a:prstGeom prst="rect">
              <a:avLst/>
            </a:prstGeom>
          </p:spPr>
        </p:pic>
        <p:cxnSp>
          <p:nvCxnSpPr>
            <p:cNvPr id="44" name="Elbow Connector 43"/>
            <p:cNvCxnSpPr>
              <a:stCxn id="39" idx="1"/>
              <a:endCxn id="43" idx="0"/>
            </p:cNvCxnSpPr>
            <p:nvPr/>
          </p:nvCxnSpPr>
          <p:spPr>
            <a:xfrm rot="10800000" flipV="1">
              <a:off x="5284568" y="2474032"/>
              <a:ext cx="632305" cy="788462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42" idx="3"/>
              <a:endCxn id="43" idx="1"/>
            </p:cNvCxnSpPr>
            <p:nvPr/>
          </p:nvCxnSpPr>
          <p:spPr>
            <a:xfrm>
              <a:off x="3662746" y="2475970"/>
              <a:ext cx="1304240" cy="948766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40" idx="0"/>
              <a:endCxn id="43" idx="2"/>
            </p:cNvCxnSpPr>
            <p:nvPr/>
          </p:nvCxnSpPr>
          <p:spPr>
            <a:xfrm rot="5400000" flipH="1" flipV="1">
              <a:off x="4581536" y="3595091"/>
              <a:ext cx="711143" cy="694919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41" idx="1"/>
              <a:endCxn id="43" idx="3"/>
            </p:cNvCxnSpPr>
            <p:nvPr/>
          </p:nvCxnSpPr>
          <p:spPr>
            <a:xfrm rot="10800000">
              <a:off x="5602148" y="3424736"/>
              <a:ext cx="2304891" cy="147426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5025068" y="3271284"/>
            <a:ext cx="1899639" cy="901303"/>
            <a:chOff x="1960285" y="1873163"/>
            <a:chExt cx="7649214" cy="3626701"/>
          </a:xfrm>
        </p:grpSpPr>
        <p:pic>
          <p:nvPicPr>
            <p:cNvPr id="49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6872" y="1873163"/>
              <a:ext cx="1702461" cy="1201737"/>
            </a:xfrm>
            <a:prstGeom prst="rect">
              <a:avLst/>
            </a:prstGeom>
          </p:spPr>
        </p:pic>
        <p:pic>
          <p:nvPicPr>
            <p:cNvPr id="50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417" y="4298121"/>
              <a:ext cx="1702461" cy="1201737"/>
            </a:xfrm>
            <a:prstGeom prst="rect">
              <a:avLst/>
            </a:prstGeom>
          </p:spPr>
        </p:pic>
        <p:pic>
          <p:nvPicPr>
            <p:cNvPr id="51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038" y="4298127"/>
              <a:ext cx="1702461" cy="1201737"/>
            </a:xfrm>
            <a:prstGeom prst="rect">
              <a:avLst/>
            </a:prstGeom>
          </p:spPr>
        </p:pic>
        <p:pic>
          <p:nvPicPr>
            <p:cNvPr id="52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285" y="1875101"/>
              <a:ext cx="1702461" cy="120173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986" y="3262494"/>
              <a:ext cx="635161" cy="324484"/>
            </a:xfrm>
            <a:prstGeom prst="rect">
              <a:avLst/>
            </a:prstGeom>
          </p:spPr>
        </p:pic>
        <p:cxnSp>
          <p:nvCxnSpPr>
            <p:cNvPr id="54" name="Elbow Connector 53"/>
            <p:cNvCxnSpPr>
              <a:stCxn id="49" idx="1"/>
              <a:endCxn id="53" idx="0"/>
            </p:cNvCxnSpPr>
            <p:nvPr/>
          </p:nvCxnSpPr>
          <p:spPr>
            <a:xfrm rot="10800000" flipV="1">
              <a:off x="5284568" y="2474032"/>
              <a:ext cx="632305" cy="788462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>
              <a:stCxn id="52" idx="3"/>
              <a:endCxn id="53" idx="1"/>
            </p:cNvCxnSpPr>
            <p:nvPr/>
          </p:nvCxnSpPr>
          <p:spPr>
            <a:xfrm>
              <a:off x="3662746" y="2475970"/>
              <a:ext cx="1304240" cy="948766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Elbow Connector 55"/>
            <p:cNvCxnSpPr>
              <a:stCxn id="50" idx="0"/>
              <a:endCxn id="53" idx="2"/>
            </p:cNvCxnSpPr>
            <p:nvPr/>
          </p:nvCxnSpPr>
          <p:spPr>
            <a:xfrm rot="5400000" flipH="1" flipV="1">
              <a:off x="4581536" y="3595091"/>
              <a:ext cx="711143" cy="694919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51" idx="1"/>
              <a:endCxn id="53" idx="3"/>
            </p:cNvCxnSpPr>
            <p:nvPr/>
          </p:nvCxnSpPr>
          <p:spPr>
            <a:xfrm rot="10800000">
              <a:off x="5602148" y="3424736"/>
              <a:ext cx="2304891" cy="147426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 anchor="t"/>
          <a:lstStyle/>
          <a:p>
            <a:r>
              <a:rPr lang="en-IN" dirty="0" smtClean="0"/>
              <a:t>The Internet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84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1987 -0.1569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12342" y="1519172"/>
            <a:ext cx="5684537" cy="2653415"/>
            <a:chOff x="1883123" y="2025563"/>
            <a:chExt cx="7579382" cy="3537886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112685" y="2025563"/>
              <a:ext cx="2532852" cy="1201737"/>
              <a:chOff x="1960285" y="1873163"/>
              <a:chExt cx="7649214" cy="3626701"/>
            </a:xfrm>
          </p:grpSpPr>
          <p:pic>
            <p:nvPicPr>
              <p:cNvPr id="1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20" name="Elbow Connector 19"/>
              <p:cNvCxnSpPr>
                <a:stCxn id="14" idx="1"/>
                <a:endCxn id="19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>
                <a:stCxn id="18" idx="3"/>
                <a:endCxn id="19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>
                <a:stCxn id="15" idx="0"/>
                <a:endCxn id="19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stCxn id="16" idx="1"/>
                <a:endCxn id="19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6929653" y="2027496"/>
              <a:ext cx="2532852" cy="1201737"/>
              <a:chOff x="1960285" y="1873163"/>
              <a:chExt cx="7649214" cy="3626701"/>
            </a:xfrm>
          </p:grpSpPr>
          <p:pic>
            <p:nvPicPr>
              <p:cNvPr id="2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34" name="Elbow Connector 33"/>
              <p:cNvCxnSpPr>
                <a:stCxn id="28" idx="1"/>
                <a:endCxn id="33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Elbow Connector 34"/>
              <p:cNvCxnSpPr>
                <a:stCxn id="32" idx="3"/>
                <a:endCxn id="33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Elbow Connector 35"/>
              <p:cNvCxnSpPr>
                <a:stCxn id="30" idx="0"/>
                <a:endCxn id="33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36"/>
              <p:cNvCxnSpPr>
                <a:stCxn id="31" idx="1"/>
                <a:endCxn id="33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>
              <a:off x="1883123" y="4359779"/>
              <a:ext cx="2532852" cy="1201737"/>
              <a:chOff x="1960285" y="1873163"/>
              <a:chExt cx="7649214" cy="3626701"/>
            </a:xfrm>
          </p:grpSpPr>
          <p:pic>
            <p:nvPicPr>
              <p:cNvPr id="3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44" name="Elbow Connector 43"/>
              <p:cNvCxnSpPr>
                <a:stCxn id="39" idx="1"/>
                <a:endCxn id="43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>
                <a:stCxn id="42" idx="3"/>
                <a:endCxn id="43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>
                <a:stCxn id="40" idx="0"/>
                <a:endCxn id="43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Elbow Connector 46"/>
              <p:cNvCxnSpPr>
                <a:stCxn id="41" idx="1"/>
                <a:endCxn id="43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6700091" y="4361712"/>
              <a:ext cx="2532852" cy="1201737"/>
              <a:chOff x="1960285" y="1873163"/>
              <a:chExt cx="7649214" cy="3626701"/>
            </a:xfrm>
          </p:grpSpPr>
          <p:pic>
            <p:nvPicPr>
              <p:cNvPr id="4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54" name="Elbow Connector 53"/>
              <p:cNvCxnSpPr>
                <a:stCxn id="49" idx="1"/>
                <a:endCxn id="53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Elbow Connector 54"/>
              <p:cNvCxnSpPr>
                <a:stCxn id="52" idx="3"/>
                <a:endCxn id="53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Elbow Connector 55"/>
              <p:cNvCxnSpPr>
                <a:stCxn id="50" idx="0"/>
                <a:endCxn id="53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Elbow Connector 56"/>
              <p:cNvCxnSpPr>
                <a:stCxn id="51" idx="1"/>
                <a:endCxn id="53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3660775"/>
              <a:ext cx="558800" cy="384175"/>
            </a:xfrm>
            <a:prstGeom prst="rect">
              <a:avLst/>
            </a:prstGeom>
          </p:spPr>
        </p:pic>
        <p:cxnSp>
          <p:nvCxnSpPr>
            <p:cNvPr id="6" name="Elbow Connector 5"/>
            <p:cNvCxnSpPr>
              <a:stCxn id="16" idx="3"/>
              <a:endCxn id="4" idx="0"/>
            </p:cNvCxnSpPr>
            <p:nvPr/>
          </p:nvCxnSpPr>
          <p:spPr>
            <a:xfrm>
              <a:off x="4645537" y="3028198"/>
              <a:ext cx="777363" cy="632577"/>
            </a:xfrm>
            <a:prstGeom prst="bentConnector2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30" idx="1"/>
              <a:endCxn id="4" idx="3"/>
            </p:cNvCxnSpPr>
            <p:nvPr/>
          </p:nvCxnSpPr>
          <p:spPr>
            <a:xfrm rot="10800000" flipV="1">
              <a:off x="5702300" y="3030129"/>
              <a:ext cx="1816138" cy="822734"/>
            </a:xfrm>
            <a:prstGeom prst="bentConnector3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stCxn id="41" idx="3"/>
              <a:endCxn id="4" idx="1"/>
            </p:cNvCxnSpPr>
            <p:nvPr/>
          </p:nvCxnSpPr>
          <p:spPr>
            <a:xfrm flipV="1">
              <a:off x="4415975" y="3852863"/>
              <a:ext cx="727525" cy="1509551"/>
            </a:xfrm>
            <a:prstGeom prst="bentConnector3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52" idx="1"/>
              <a:endCxn id="4" idx="2"/>
            </p:cNvCxnSpPr>
            <p:nvPr/>
          </p:nvCxnSpPr>
          <p:spPr>
            <a:xfrm rot="10800000">
              <a:off x="5422901" y="4044951"/>
              <a:ext cx="1277191" cy="516507"/>
            </a:xfrm>
            <a:prstGeom prst="bentConnector2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 anchor="t"/>
          <a:lstStyle/>
          <a:p>
            <a:r>
              <a:rPr lang="en-IN" dirty="0" smtClean="0"/>
              <a:t>The Internet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17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0.23502 -0.1930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-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1404593" y="1519172"/>
            <a:ext cx="1416738" cy="661302"/>
            <a:chOff x="1883123" y="2025563"/>
            <a:chExt cx="7579382" cy="3537886"/>
          </a:xfrm>
        </p:grpSpPr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2112685" y="2025563"/>
              <a:ext cx="2532852" cy="1201737"/>
              <a:chOff x="1960285" y="1873163"/>
              <a:chExt cx="7649214" cy="3626701"/>
            </a:xfrm>
          </p:grpSpPr>
          <p:pic>
            <p:nvPicPr>
              <p:cNvPr id="8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8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8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9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92" name="Elbow Connector 91"/>
              <p:cNvCxnSpPr>
                <a:stCxn id="87" idx="1"/>
                <a:endCxn id="91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Elbow Connector 92"/>
              <p:cNvCxnSpPr>
                <a:stCxn id="90" idx="3"/>
                <a:endCxn id="91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Elbow Connector 93"/>
              <p:cNvCxnSpPr>
                <a:stCxn id="88" idx="0"/>
                <a:endCxn id="91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Elbow Connector 94"/>
              <p:cNvCxnSpPr>
                <a:stCxn id="89" idx="1"/>
                <a:endCxn id="91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6929653" y="2027496"/>
              <a:ext cx="2532852" cy="1201737"/>
              <a:chOff x="1960285" y="1873163"/>
              <a:chExt cx="7649214" cy="3626701"/>
            </a:xfrm>
          </p:grpSpPr>
          <p:pic>
            <p:nvPicPr>
              <p:cNvPr id="7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7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8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8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83" name="Elbow Connector 82"/>
              <p:cNvCxnSpPr>
                <a:stCxn id="78" idx="1"/>
                <a:endCxn id="82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Elbow Connector 83"/>
              <p:cNvCxnSpPr>
                <a:stCxn id="81" idx="3"/>
                <a:endCxn id="82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/>
              <p:cNvCxnSpPr>
                <a:stCxn id="79" idx="0"/>
                <a:endCxn id="82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Elbow Connector 85"/>
              <p:cNvCxnSpPr>
                <a:stCxn id="80" idx="1"/>
                <a:endCxn id="82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1883123" y="4359779"/>
              <a:ext cx="2532852" cy="1201737"/>
              <a:chOff x="1960285" y="1873163"/>
              <a:chExt cx="7649214" cy="3626701"/>
            </a:xfrm>
          </p:grpSpPr>
          <p:pic>
            <p:nvPicPr>
              <p:cNvPr id="6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7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7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7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74" name="Elbow Connector 73"/>
              <p:cNvCxnSpPr>
                <a:stCxn id="69" idx="1"/>
                <a:endCxn id="73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Elbow Connector 74"/>
              <p:cNvCxnSpPr>
                <a:stCxn id="72" idx="3"/>
                <a:endCxn id="73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Elbow Connector 75"/>
              <p:cNvCxnSpPr>
                <a:stCxn id="70" idx="0"/>
                <a:endCxn id="73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Elbow Connector 76"/>
              <p:cNvCxnSpPr>
                <a:stCxn id="71" idx="1"/>
                <a:endCxn id="73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6700091" y="4361712"/>
              <a:ext cx="2532852" cy="1201737"/>
              <a:chOff x="1960285" y="1873163"/>
              <a:chExt cx="7649214" cy="3626701"/>
            </a:xfrm>
          </p:grpSpPr>
          <p:pic>
            <p:nvPicPr>
              <p:cNvPr id="6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6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6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6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65" name="Elbow Connector 64"/>
              <p:cNvCxnSpPr>
                <a:stCxn id="60" idx="1"/>
                <a:endCxn id="64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Elbow Connector 65"/>
              <p:cNvCxnSpPr>
                <a:stCxn id="63" idx="3"/>
                <a:endCxn id="64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Elbow Connector 66"/>
              <p:cNvCxnSpPr>
                <a:stCxn id="61" idx="0"/>
                <a:endCxn id="64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Elbow Connector 67"/>
              <p:cNvCxnSpPr>
                <a:stCxn id="62" idx="1"/>
                <a:endCxn id="64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3660775"/>
              <a:ext cx="558800" cy="384175"/>
            </a:xfrm>
            <a:prstGeom prst="rect">
              <a:avLst/>
            </a:prstGeom>
          </p:spPr>
        </p:pic>
        <p:cxnSp>
          <p:nvCxnSpPr>
            <p:cNvPr id="56" name="Elbow Connector 55"/>
            <p:cNvCxnSpPr>
              <a:stCxn id="89" idx="3"/>
              <a:endCxn id="55" idx="0"/>
            </p:cNvCxnSpPr>
            <p:nvPr/>
          </p:nvCxnSpPr>
          <p:spPr>
            <a:xfrm>
              <a:off x="4645537" y="3028198"/>
              <a:ext cx="777363" cy="63257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79" idx="1"/>
              <a:endCxn id="55" idx="3"/>
            </p:cNvCxnSpPr>
            <p:nvPr/>
          </p:nvCxnSpPr>
          <p:spPr>
            <a:xfrm rot="10800000" flipV="1">
              <a:off x="5702300" y="3030129"/>
              <a:ext cx="1816138" cy="822734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71" idx="3"/>
              <a:endCxn id="55" idx="1"/>
            </p:cNvCxnSpPr>
            <p:nvPr/>
          </p:nvCxnSpPr>
          <p:spPr>
            <a:xfrm flipV="1">
              <a:off x="4415975" y="3852863"/>
              <a:ext cx="727525" cy="1509551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stCxn id="63" idx="1"/>
              <a:endCxn id="55" idx="2"/>
            </p:cNvCxnSpPr>
            <p:nvPr/>
          </p:nvCxnSpPr>
          <p:spPr>
            <a:xfrm rot="10800000">
              <a:off x="5422901" y="4044951"/>
              <a:ext cx="1277191" cy="51650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3150655" y="1519172"/>
            <a:ext cx="1416738" cy="661302"/>
            <a:chOff x="1883123" y="2025563"/>
            <a:chExt cx="7579382" cy="3537886"/>
          </a:xfrm>
        </p:grpSpPr>
        <p:grpSp>
          <p:nvGrpSpPr>
            <p:cNvPr id="97" name="Group 96"/>
            <p:cNvGrpSpPr>
              <a:grpSpLocks noChangeAspect="1"/>
            </p:cNvGrpSpPr>
            <p:nvPr/>
          </p:nvGrpSpPr>
          <p:grpSpPr>
            <a:xfrm>
              <a:off x="2112685" y="2025563"/>
              <a:ext cx="2532852" cy="1201737"/>
              <a:chOff x="1960285" y="1873163"/>
              <a:chExt cx="7649214" cy="3626701"/>
            </a:xfrm>
          </p:grpSpPr>
          <p:pic>
            <p:nvPicPr>
              <p:cNvPr id="13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3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3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3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138" name="Elbow Connector 137"/>
              <p:cNvCxnSpPr>
                <a:stCxn id="133" idx="1"/>
                <a:endCxn id="137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Elbow Connector 138"/>
              <p:cNvCxnSpPr>
                <a:stCxn id="136" idx="3"/>
                <a:endCxn id="137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Elbow Connector 139"/>
              <p:cNvCxnSpPr>
                <a:stCxn id="134" idx="0"/>
                <a:endCxn id="137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Elbow Connector 140"/>
              <p:cNvCxnSpPr>
                <a:stCxn id="135" idx="1"/>
                <a:endCxn id="137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>
              <a:grpSpLocks noChangeAspect="1"/>
            </p:cNvGrpSpPr>
            <p:nvPr/>
          </p:nvGrpSpPr>
          <p:grpSpPr>
            <a:xfrm>
              <a:off x="6929653" y="2027496"/>
              <a:ext cx="2532852" cy="1201737"/>
              <a:chOff x="1960285" y="1873163"/>
              <a:chExt cx="7649214" cy="3626701"/>
            </a:xfrm>
          </p:grpSpPr>
          <p:pic>
            <p:nvPicPr>
              <p:cNvPr id="12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2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2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2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129" name="Elbow Connector 128"/>
              <p:cNvCxnSpPr>
                <a:stCxn id="124" idx="1"/>
                <a:endCxn id="128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Elbow Connector 129"/>
              <p:cNvCxnSpPr>
                <a:stCxn id="127" idx="3"/>
                <a:endCxn id="128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Elbow Connector 130"/>
              <p:cNvCxnSpPr>
                <a:stCxn id="125" idx="0"/>
                <a:endCxn id="128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Elbow Connector 131"/>
              <p:cNvCxnSpPr>
                <a:stCxn id="126" idx="1"/>
                <a:endCxn id="128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>
              <a:grpSpLocks noChangeAspect="1"/>
            </p:cNvGrpSpPr>
            <p:nvPr/>
          </p:nvGrpSpPr>
          <p:grpSpPr>
            <a:xfrm>
              <a:off x="1883123" y="4359779"/>
              <a:ext cx="2532852" cy="1201737"/>
              <a:chOff x="1960285" y="1873163"/>
              <a:chExt cx="7649214" cy="3626701"/>
            </a:xfrm>
          </p:grpSpPr>
          <p:pic>
            <p:nvPicPr>
              <p:cNvPr id="11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1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1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1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120" name="Elbow Connector 119"/>
              <p:cNvCxnSpPr>
                <a:stCxn id="115" idx="1"/>
                <a:endCxn id="119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Elbow Connector 120"/>
              <p:cNvCxnSpPr>
                <a:stCxn id="118" idx="3"/>
                <a:endCxn id="119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Elbow Connector 121"/>
              <p:cNvCxnSpPr>
                <a:stCxn id="116" idx="0"/>
                <a:endCxn id="119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Elbow Connector 122"/>
              <p:cNvCxnSpPr>
                <a:stCxn id="117" idx="1"/>
                <a:endCxn id="119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6700091" y="4361712"/>
              <a:ext cx="2532852" cy="1201737"/>
              <a:chOff x="1960285" y="1873163"/>
              <a:chExt cx="7649214" cy="3626701"/>
            </a:xfrm>
          </p:grpSpPr>
          <p:pic>
            <p:nvPicPr>
              <p:cNvPr id="10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0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0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0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111" name="Elbow Connector 110"/>
              <p:cNvCxnSpPr>
                <a:stCxn id="106" idx="1"/>
                <a:endCxn id="110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Elbow Connector 111"/>
              <p:cNvCxnSpPr>
                <a:stCxn id="109" idx="3"/>
                <a:endCxn id="110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Elbow Connector 112"/>
              <p:cNvCxnSpPr>
                <a:stCxn id="107" idx="0"/>
                <a:endCxn id="110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/>
              <p:cNvCxnSpPr>
                <a:stCxn id="108" idx="1"/>
                <a:endCxn id="110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3660775"/>
              <a:ext cx="558800" cy="384175"/>
            </a:xfrm>
            <a:prstGeom prst="rect">
              <a:avLst/>
            </a:prstGeom>
          </p:spPr>
        </p:pic>
        <p:cxnSp>
          <p:nvCxnSpPr>
            <p:cNvPr id="102" name="Elbow Connector 101"/>
            <p:cNvCxnSpPr>
              <a:stCxn id="135" idx="3"/>
              <a:endCxn id="101" idx="0"/>
            </p:cNvCxnSpPr>
            <p:nvPr/>
          </p:nvCxnSpPr>
          <p:spPr>
            <a:xfrm>
              <a:off x="4645537" y="3028198"/>
              <a:ext cx="777363" cy="63257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Elbow Connector 102"/>
            <p:cNvCxnSpPr>
              <a:stCxn id="125" idx="1"/>
              <a:endCxn id="101" idx="3"/>
            </p:cNvCxnSpPr>
            <p:nvPr/>
          </p:nvCxnSpPr>
          <p:spPr>
            <a:xfrm rot="10800000" flipV="1">
              <a:off x="5702300" y="3030129"/>
              <a:ext cx="1816138" cy="822734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>
              <a:stCxn id="117" idx="3"/>
              <a:endCxn id="101" idx="1"/>
            </p:cNvCxnSpPr>
            <p:nvPr/>
          </p:nvCxnSpPr>
          <p:spPr>
            <a:xfrm flipV="1">
              <a:off x="4415975" y="3852863"/>
              <a:ext cx="727525" cy="1509551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109" idx="1"/>
              <a:endCxn id="101" idx="2"/>
            </p:cNvCxnSpPr>
            <p:nvPr/>
          </p:nvCxnSpPr>
          <p:spPr>
            <a:xfrm rot="10800000">
              <a:off x="5422901" y="4044951"/>
              <a:ext cx="1277191" cy="51650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>
            <a:grpSpLocks noChangeAspect="1"/>
          </p:cNvGrpSpPr>
          <p:nvPr/>
        </p:nvGrpSpPr>
        <p:grpSpPr>
          <a:xfrm>
            <a:off x="5036605" y="1523935"/>
            <a:ext cx="1416738" cy="661302"/>
            <a:chOff x="1883123" y="2025563"/>
            <a:chExt cx="7579382" cy="3537886"/>
          </a:xfrm>
        </p:grpSpPr>
        <p:grpSp>
          <p:nvGrpSpPr>
            <p:cNvPr id="143" name="Group 142"/>
            <p:cNvGrpSpPr>
              <a:grpSpLocks noChangeAspect="1"/>
            </p:cNvGrpSpPr>
            <p:nvPr/>
          </p:nvGrpSpPr>
          <p:grpSpPr>
            <a:xfrm>
              <a:off x="2112685" y="2025563"/>
              <a:ext cx="2532852" cy="1201737"/>
              <a:chOff x="1960285" y="1873163"/>
              <a:chExt cx="7649214" cy="3626701"/>
            </a:xfrm>
          </p:grpSpPr>
          <p:pic>
            <p:nvPicPr>
              <p:cNvPr id="17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8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8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8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83" name="Picture 182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184" name="Elbow Connector 183"/>
              <p:cNvCxnSpPr>
                <a:stCxn id="179" idx="1"/>
                <a:endCxn id="183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Elbow Connector 184"/>
              <p:cNvCxnSpPr>
                <a:stCxn id="182" idx="3"/>
                <a:endCxn id="183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Elbow Connector 185"/>
              <p:cNvCxnSpPr>
                <a:stCxn id="180" idx="0"/>
                <a:endCxn id="183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Elbow Connector 186"/>
              <p:cNvCxnSpPr>
                <a:stCxn id="181" idx="1"/>
                <a:endCxn id="183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/>
            <p:cNvGrpSpPr>
              <a:grpSpLocks noChangeAspect="1"/>
            </p:cNvGrpSpPr>
            <p:nvPr/>
          </p:nvGrpSpPr>
          <p:grpSpPr>
            <a:xfrm>
              <a:off x="6929653" y="2027496"/>
              <a:ext cx="2532852" cy="1201737"/>
              <a:chOff x="1960285" y="1873163"/>
              <a:chExt cx="7649214" cy="3626701"/>
            </a:xfrm>
          </p:grpSpPr>
          <p:pic>
            <p:nvPicPr>
              <p:cNvPr id="17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7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7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7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74" name="Picture 173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175" name="Elbow Connector 174"/>
              <p:cNvCxnSpPr>
                <a:stCxn id="170" idx="1"/>
                <a:endCxn id="174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Elbow Connector 175"/>
              <p:cNvCxnSpPr>
                <a:stCxn id="173" idx="3"/>
                <a:endCxn id="174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Elbow Connector 176"/>
              <p:cNvCxnSpPr>
                <a:stCxn id="171" idx="0"/>
                <a:endCxn id="174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Elbow Connector 177"/>
              <p:cNvCxnSpPr>
                <a:stCxn id="172" idx="1"/>
                <a:endCxn id="174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>
              <a:grpSpLocks noChangeAspect="1"/>
            </p:cNvGrpSpPr>
            <p:nvPr/>
          </p:nvGrpSpPr>
          <p:grpSpPr>
            <a:xfrm>
              <a:off x="1883123" y="4359779"/>
              <a:ext cx="2532852" cy="1201737"/>
              <a:chOff x="1960285" y="1873163"/>
              <a:chExt cx="7649214" cy="3626701"/>
            </a:xfrm>
          </p:grpSpPr>
          <p:pic>
            <p:nvPicPr>
              <p:cNvPr id="16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6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6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6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166" name="Elbow Connector 165"/>
              <p:cNvCxnSpPr>
                <a:stCxn id="161" idx="1"/>
                <a:endCxn id="165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Elbow Connector 166"/>
              <p:cNvCxnSpPr>
                <a:stCxn id="164" idx="3"/>
                <a:endCxn id="165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Elbow Connector 167"/>
              <p:cNvCxnSpPr>
                <a:stCxn id="162" idx="0"/>
                <a:endCxn id="165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Elbow Connector 168"/>
              <p:cNvCxnSpPr>
                <a:stCxn id="163" idx="1"/>
                <a:endCxn id="165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/>
            <p:cNvGrpSpPr>
              <a:grpSpLocks noChangeAspect="1"/>
            </p:cNvGrpSpPr>
            <p:nvPr/>
          </p:nvGrpSpPr>
          <p:grpSpPr>
            <a:xfrm>
              <a:off x="6700091" y="4361712"/>
              <a:ext cx="2532852" cy="1201737"/>
              <a:chOff x="1960285" y="1873163"/>
              <a:chExt cx="7649214" cy="3626701"/>
            </a:xfrm>
          </p:grpSpPr>
          <p:pic>
            <p:nvPicPr>
              <p:cNvPr id="15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5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5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5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157" name="Elbow Connector 156"/>
              <p:cNvCxnSpPr>
                <a:stCxn id="152" idx="1"/>
                <a:endCxn id="156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Elbow Connector 157"/>
              <p:cNvCxnSpPr>
                <a:stCxn id="155" idx="3"/>
                <a:endCxn id="156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Elbow Connector 158"/>
              <p:cNvCxnSpPr>
                <a:stCxn id="153" idx="0"/>
                <a:endCxn id="156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Elbow Connector 159"/>
              <p:cNvCxnSpPr>
                <a:stCxn id="154" idx="1"/>
                <a:endCxn id="156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3660775"/>
              <a:ext cx="558800" cy="384175"/>
            </a:xfrm>
            <a:prstGeom prst="rect">
              <a:avLst/>
            </a:prstGeom>
          </p:spPr>
        </p:pic>
        <p:cxnSp>
          <p:nvCxnSpPr>
            <p:cNvPr id="148" name="Elbow Connector 147"/>
            <p:cNvCxnSpPr>
              <a:stCxn id="181" idx="3"/>
              <a:endCxn id="147" idx="0"/>
            </p:cNvCxnSpPr>
            <p:nvPr/>
          </p:nvCxnSpPr>
          <p:spPr>
            <a:xfrm>
              <a:off x="4645537" y="3028198"/>
              <a:ext cx="777363" cy="63257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Elbow Connector 148"/>
            <p:cNvCxnSpPr>
              <a:stCxn id="171" idx="1"/>
              <a:endCxn id="147" idx="3"/>
            </p:cNvCxnSpPr>
            <p:nvPr/>
          </p:nvCxnSpPr>
          <p:spPr>
            <a:xfrm rot="10800000" flipV="1">
              <a:off x="5702300" y="3030129"/>
              <a:ext cx="1816138" cy="822734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Elbow Connector 149"/>
            <p:cNvCxnSpPr>
              <a:stCxn id="163" idx="3"/>
              <a:endCxn id="147" idx="1"/>
            </p:cNvCxnSpPr>
            <p:nvPr/>
          </p:nvCxnSpPr>
          <p:spPr>
            <a:xfrm flipV="1">
              <a:off x="4415975" y="3852863"/>
              <a:ext cx="727525" cy="1509551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Elbow Connector 150"/>
            <p:cNvCxnSpPr>
              <a:stCxn id="155" idx="1"/>
              <a:endCxn id="147" idx="2"/>
            </p:cNvCxnSpPr>
            <p:nvPr/>
          </p:nvCxnSpPr>
          <p:spPr>
            <a:xfrm rot="10800000">
              <a:off x="5422901" y="4044951"/>
              <a:ext cx="1277191" cy="51650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>
            <a:grpSpLocks noChangeAspect="1"/>
          </p:cNvGrpSpPr>
          <p:nvPr/>
        </p:nvGrpSpPr>
        <p:grpSpPr>
          <a:xfrm>
            <a:off x="6774917" y="1523935"/>
            <a:ext cx="1416738" cy="661302"/>
            <a:chOff x="1883123" y="2025563"/>
            <a:chExt cx="7579382" cy="3537886"/>
          </a:xfrm>
        </p:grpSpPr>
        <p:grpSp>
          <p:nvGrpSpPr>
            <p:cNvPr id="189" name="Group 188"/>
            <p:cNvGrpSpPr>
              <a:grpSpLocks noChangeAspect="1"/>
            </p:cNvGrpSpPr>
            <p:nvPr/>
          </p:nvGrpSpPr>
          <p:grpSpPr>
            <a:xfrm>
              <a:off x="2112685" y="2025563"/>
              <a:ext cx="2532852" cy="1201737"/>
              <a:chOff x="1960285" y="1873163"/>
              <a:chExt cx="7649214" cy="3626701"/>
            </a:xfrm>
          </p:grpSpPr>
          <p:pic>
            <p:nvPicPr>
              <p:cNvPr id="22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2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2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2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29" name="Picture 228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230" name="Elbow Connector 229"/>
              <p:cNvCxnSpPr>
                <a:stCxn id="225" idx="1"/>
                <a:endCxn id="229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1" name="Elbow Connector 230"/>
              <p:cNvCxnSpPr>
                <a:stCxn id="228" idx="3"/>
                <a:endCxn id="229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2" name="Elbow Connector 231"/>
              <p:cNvCxnSpPr>
                <a:stCxn id="226" idx="0"/>
                <a:endCxn id="229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3" name="Elbow Connector 232"/>
              <p:cNvCxnSpPr>
                <a:stCxn id="227" idx="1"/>
                <a:endCxn id="229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>
              <a:grpSpLocks noChangeAspect="1"/>
            </p:cNvGrpSpPr>
            <p:nvPr/>
          </p:nvGrpSpPr>
          <p:grpSpPr>
            <a:xfrm>
              <a:off x="6929653" y="2027496"/>
              <a:ext cx="2532852" cy="1201737"/>
              <a:chOff x="1960285" y="1873163"/>
              <a:chExt cx="7649214" cy="3626701"/>
            </a:xfrm>
          </p:grpSpPr>
          <p:pic>
            <p:nvPicPr>
              <p:cNvPr id="21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1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1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1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20" name="Picture 219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221" name="Elbow Connector 220"/>
              <p:cNvCxnSpPr>
                <a:stCxn id="216" idx="1"/>
                <a:endCxn id="220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Elbow Connector 221"/>
              <p:cNvCxnSpPr>
                <a:stCxn id="219" idx="3"/>
                <a:endCxn id="220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Elbow Connector 222"/>
              <p:cNvCxnSpPr>
                <a:stCxn id="217" idx="0"/>
                <a:endCxn id="220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Elbow Connector 223"/>
              <p:cNvCxnSpPr>
                <a:stCxn id="218" idx="1"/>
                <a:endCxn id="220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/>
            <p:cNvGrpSpPr>
              <a:grpSpLocks noChangeAspect="1"/>
            </p:cNvGrpSpPr>
            <p:nvPr/>
          </p:nvGrpSpPr>
          <p:grpSpPr>
            <a:xfrm>
              <a:off x="1883123" y="4359779"/>
              <a:ext cx="2532852" cy="1201737"/>
              <a:chOff x="1960285" y="1873163"/>
              <a:chExt cx="7649214" cy="3626701"/>
            </a:xfrm>
          </p:grpSpPr>
          <p:pic>
            <p:nvPicPr>
              <p:cNvPr id="20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0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0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1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11" name="Picture 210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212" name="Elbow Connector 211"/>
              <p:cNvCxnSpPr>
                <a:stCxn id="207" idx="1"/>
                <a:endCxn id="211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Elbow Connector 212"/>
              <p:cNvCxnSpPr>
                <a:stCxn id="210" idx="3"/>
                <a:endCxn id="211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Elbow Connector 213"/>
              <p:cNvCxnSpPr>
                <a:stCxn id="208" idx="0"/>
                <a:endCxn id="211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Elbow Connector 214"/>
              <p:cNvCxnSpPr>
                <a:stCxn id="209" idx="1"/>
                <a:endCxn id="211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/>
            <p:cNvGrpSpPr>
              <a:grpSpLocks noChangeAspect="1"/>
            </p:cNvGrpSpPr>
            <p:nvPr/>
          </p:nvGrpSpPr>
          <p:grpSpPr>
            <a:xfrm>
              <a:off x="6700091" y="4361712"/>
              <a:ext cx="2532852" cy="1201737"/>
              <a:chOff x="1960285" y="1873163"/>
              <a:chExt cx="7649214" cy="3626701"/>
            </a:xfrm>
          </p:grpSpPr>
          <p:pic>
            <p:nvPicPr>
              <p:cNvPr id="19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19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0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0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02" name="Picture 201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203" name="Elbow Connector 202"/>
              <p:cNvCxnSpPr>
                <a:stCxn id="198" idx="1"/>
                <a:endCxn id="202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Elbow Connector 203"/>
              <p:cNvCxnSpPr>
                <a:stCxn id="201" idx="3"/>
                <a:endCxn id="202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Elbow Connector 204"/>
              <p:cNvCxnSpPr>
                <a:stCxn id="199" idx="0"/>
                <a:endCxn id="202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Elbow Connector 205"/>
              <p:cNvCxnSpPr>
                <a:stCxn id="200" idx="1"/>
                <a:endCxn id="202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3660775"/>
              <a:ext cx="558800" cy="384175"/>
            </a:xfrm>
            <a:prstGeom prst="rect">
              <a:avLst/>
            </a:prstGeom>
          </p:spPr>
        </p:pic>
        <p:cxnSp>
          <p:nvCxnSpPr>
            <p:cNvPr id="194" name="Elbow Connector 193"/>
            <p:cNvCxnSpPr>
              <a:stCxn id="227" idx="3"/>
              <a:endCxn id="193" idx="0"/>
            </p:cNvCxnSpPr>
            <p:nvPr/>
          </p:nvCxnSpPr>
          <p:spPr>
            <a:xfrm>
              <a:off x="4645537" y="3028198"/>
              <a:ext cx="777363" cy="63257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Elbow Connector 194"/>
            <p:cNvCxnSpPr>
              <a:stCxn id="217" idx="1"/>
              <a:endCxn id="193" idx="3"/>
            </p:cNvCxnSpPr>
            <p:nvPr/>
          </p:nvCxnSpPr>
          <p:spPr>
            <a:xfrm rot="10800000" flipV="1">
              <a:off x="5702300" y="3030129"/>
              <a:ext cx="1816138" cy="822734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Elbow Connector 195"/>
            <p:cNvCxnSpPr>
              <a:stCxn id="209" idx="3"/>
              <a:endCxn id="193" idx="1"/>
            </p:cNvCxnSpPr>
            <p:nvPr/>
          </p:nvCxnSpPr>
          <p:spPr>
            <a:xfrm flipV="1">
              <a:off x="4415975" y="3852863"/>
              <a:ext cx="727525" cy="1509551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Elbow Connector 196"/>
            <p:cNvCxnSpPr>
              <a:stCxn id="201" idx="1"/>
              <a:endCxn id="193" idx="2"/>
            </p:cNvCxnSpPr>
            <p:nvPr/>
          </p:nvCxnSpPr>
          <p:spPr>
            <a:xfrm rot="10800000">
              <a:off x="5422901" y="4044951"/>
              <a:ext cx="1277191" cy="51650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>
            <a:grpSpLocks noChangeAspect="1"/>
          </p:cNvGrpSpPr>
          <p:nvPr/>
        </p:nvGrpSpPr>
        <p:grpSpPr>
          <a:xfrm>
            <a:off x="1526642" y="2662172"/>
            <a:ext cx="1416738" cy="661302"/>
            <a:chOff x="1883123" y="2025563"/>
            <a:chExt cx="7579382" cy="3537886"/>
          </a:xfrm>
        </p:grpSpPr>
        <p:grpSp>
          <p:nvGrpSpPr>
            <p:cNvPr id="235" name="Group 234"/>
            <p:cNvGrpSpPr>
              <a:grpSpLocks noChangeAspect="1"/>
            </p:cNvGrpSpPr>
            <p:nvPr/>
          </p:nvGrpSpPr>
          <p:grpSpPr>
            <a:xfrm>
              <a:off x="2112685" y="2025563"/>
              <a:ext cx="2532852" cy="1201737"/>
              <a:chOff x="1960285" y="1873163"/>
              <a:chExt cx="7649214" cy="3626701"/>
            </a:xfrm>
          </p:grpSpPr>
          <p:pic>
            <p:nvPicPr>
              <p:cNvPr id="27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7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7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7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75" name="Picture 274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276" name="Elbow Connector 275"/>
              <p:cNvCxnSpPr>
                <a:stCxn id="271" idx="1"/>
                <a:endCxn id="275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7" name="Elbow Connector 276"/>
              <p:cNvCxnSpPr>
                <a:stCxn id="274" idx="3"/>
                <a:endCxn id="275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8" name="Elbow Connector 277"/>
              <p:cNvCxnSpPr>
                <a:stCxn id="272" idx="0"/>
                <a:endCxn id="275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9" name="Elbow Connector 278"/>
              <p:cNvCxnSpPr>
                <a:stCxn id="273" idx="1"/>
                <a:endCxn id="275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/>
            <p:cNvGrpSpPr>
              <a:grpSpLocks noChangeAspect="1"/>
            </p:cNvGrpSpPr>
            <p:nvPr/>
          </p:nvGrpSpPr>
          <p:grpSpPr>
            <a:xfrm>
              <a:off x="6929653" y="2027496"/>
              <a:ext cx="2532852" cy="1201737"/>
              <a:chOff x="1960285" y="1873163"/>
              <a:chExt cx="7649214" cy="3626701"/>
            </a:xfrm>
          </p:grpSpPr>
          <p:pic>
            <p:nvPicPr>
              <p:cNvPr id="26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6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6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6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66" name="Picture 265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267" name="Elbow Connector 266"/>
              <p:cNvCxnSpPr>
                <a:stCxn id="262" idx="1"/>
                <a:endCxn id="266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" name="Elbow Connector 267"/>
              <p:cNvCxnSpPr>
                <a:stCxn id="265" idx="3"/>
                <a:endCxn id="266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" name="Elbow Connector 268"/>
              <p:cNvCxnSpPr>
                <a:stCxn id="263" idx="0"/>
                <a:endCxn id="266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0" name="Elbow Connector 269"/>
              <p:cNvCxnSpPr>
                <a:stCxn id="264" idx="1"/>
                <a:endCxn id="266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/>
            <p:cNvGrpSpPr>
              <a:grpSpLocks noChangeAspect="1"/>
            </p:cNvGrpSpPr>
            <p:nvPr/>
          </p:nvGrpSpPr>
          <p:grpSpPr>
            <a:xfrm>
              <a:off x="1883123" y="4359779"/>
              <a:ext cx="2532852" cy="1201737"/>
              <a:chOff x="1960285" y="1873163"/>
              <a:chExt cx="7649214" cy="3626701"/>
            </a:xfrm>
          </p:grpSpPr>
          <p:pic>
            <p:nvPicPr>
              <p:cNvPr id="25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5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5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5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57" name="Picture 256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258" name="Elbow Connector 257"/>
              <p:cNvCxnSpPr>
                <a:stCxn id="253" idx="1"/>
                <a:endCxn id="257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9" name="Elbow Connector 258"/>
              <p:cNvCxnSpPr>
                <a:stCxn id="256" idx="3"/>
                <a:endCxn id="257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0" name="Elbow Connector 259"/>
              <p:cNvCxnSpPr>
                <a:stCxn id="254" idx="0"/>
                <a:endCxn id="257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1" name="Elbow Connector 260"/>
              <p:cNvCxnSpPr>
                <a:stCxn id="255" idx="1"/>
                <a:endCxn id="257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/>
            <p:cNvGrpSpPr>
              <a:grpSpLocks noChangeAspect="1"/>
            </p:cNvGrpSpPr>
            <p:nvPr/>
          </p:nvGrpSpPr>
          <p:grpSpPr>
            <a:xfrm>
              <a:off x="6700091" y="4361712"/>
              <a:ext cx="2532852" cy="1201737"/>
              <a:chOff x="1960285" y="1873163"/>
              <a:chExt cx="7649214" cy="3626701"/>
            </a:xfrm>
          </p:grpSpPr>
          <p:pic>
            <p:nvPicPr>
              <p:cNvPr id="24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4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4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4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48" name="Picture 247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249" name="Elbow Connector 248"/>
              <p:cNvCxnSpPr>
                <a:stCxn id="244" idx="1"/>
                <a:endCxn id="248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" name="Elbow Connector 249"/>
              <p:cNvCxnSpPr>
                <a:stCxn id="247" idx="3"/>
                <a:endCxn id="248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" name="Elbow Connector 250"/>
              <p:cNvCxnSpPr>
                <a:stCxn id="245" idx="0"/>
                <a:endCxn id="248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" name="Elbow Connector 251"/>
              <p:cNvCxnSpPr>
                <a:stCxn id="246" idx="1"/>
                <a:endCxn id="248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3660775"/>
              <a:ext cx="558800" cy="384175"/>
            </a:xfrm>
            <a:prstGeom prst="rect">
              <a:avLst/>
            </a:prstGeom>
          </p:spPr>
        </p:pic>
        <p:cxnSp>
          <p:nvCxnSpPr>
            <p:cNvPr id="240" name="Elbow Connector 239"/>
            <p:cNvCxnSpPr>
              <a:stCxn id="273" idx="3"/>
              <a:endCxn id="239" idx="0"/>
            </p:cNvCxnSpPr>
            <p:nvPr/>
          </p:nvCxnSpPr>
          <p:spPr>
            <a:xfrm>
              <a:off x="4645537" y="3028198"/>
              <a:ext cx="777363" cy="63257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Elbow Connector 240"/>
            <p:cNvCxnSpPr>
              <a:stCxn id="263" idx="1"/>
              <a:endCxn id="239" idx="3"/>
            </p:cNvCxnSpPr>
            <p:nvPr/>
          </p:nvCxnSpPr>
          <p:spPr>
            <a:xfrm rot="10800000" flipV="1">
              <a:off x="5702300" y="3030129"/>
              <a:ext cx="1816138" cy="822734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Elbow Connector 241"/>
            <p:cNvCxnSpPr>
              <a:stCxn id="255" idx="3"/>
              <a:endCxn id="239" idx="1"/>
            </p:cNvCxnSpPr>
            <p:nvPr/>
          </p:nvCxnSpPr>
          <p:spPr>
            <a:xfrm flipV="1">
              <a:off x="4415975" y="3852863"/>
              <a:ext cx="727525" cy="1509551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Elbow Connector 242"/>
            <p:cNvCxnSpPr>
              <a:stCxn id="247" idx="1"/>
              <a:endCxn id="239" idx="2"/>
            </p:cNvCxnSpPr>
            <p:nvPr/>
          </p:nvCxnSpPr>
          <p:spPr>
            <a:xfrm rot="10800000">
              <a:off x="5422901" y="4044951"/>
              <a:ext cx="1277191" cy="51650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>
            <a:grpSpLocks noChangeAspect="1"/>
          </p:cNvGrpSpPr>
          <p:nvPr/>
        </p:nvGrpSpPr>
        <p:grpSpPr>
          <a:xfrm>
            <a:off x="3264955" y="2662172"/>
            <a:ext cx="1416738" cy="661302"/>
            <a:chOff x="1883123" y="2025563"/>
            <a:chExt cx="7579382" cy="3537886"/>
          </a:xfrm>
        </p:grpSpPr>
        <p:grpSp>
          <p:nvGrpSpPr>
            <p:cNvPr id="281" name="Group 280"/>
            <p:cNvGrpSpPr>
              <a:grpSpLocks noChangeAspect="1"/>
            </p:cNvGrpSpPr>
            <p:nvPr/>
          </p:nvGrpSpPr>
          <p:grpSpPr>
            <a:xfrm>
              <a:off x="2112685" y="2025563"/>
              <a:ext cx="2532852" cy="1201737"/>
              <a:chOff x="1960285" y="1873163"/>
              <a:chExt cx="7649214" cy="3626701"/>
            </a:xfrm>
          </p:grpSpPr>
          <p:pic>
            <p:nvPicPr>
              <p:cNvPr id="31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1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1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2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21" name="Picture 320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322" name="Elbow Connector 321"/>
              <p:cNvCxnSpPr>
                <a:stCxn id="317" idx="1"/>
                <a:endCxn id="321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3" name="Elbow Connector 322"/>
              <p:cNvCxnSpPr>
                <a:stCxn id="320" idx="3"/>
                <a:endCxn id="321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4" name="Elbow Connector 323"/>
              <p:cNvCxnSpPr>
                <a:stCxn id="318" idx="0"/>
                <a:endCxn id="321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5" name="Elbow Connector 324"/>
              <p:cNvCxnSpPr>
                <a:stCxn id="319" idx="1"/>
                <a:endCxn id="321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oup 281"/>
            <p:cNvGrpSpPr>
              <a:grpSpLocks noChangeAspect="1"/>
            </p:cNvGrpSpPr>
            <p:nvPr/>
          </p:nvGrpSpPr>
          <p:grpSpPr>
            <a:xfrm>
              <a:off x="6929653" y="2027496"/>
              <a:ext cx="2532852" cy="1201737"/>
              <a:chOff x="1960285" y="1873163"/>
              <a:chExt cx="7649214" cy="3626701"/>
            </a:xfrm>
          </p:grpSpPr>
          <p:pic>
            <p:nvPicPr>
              <p:cNvPr id="30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0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1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1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12" name="Picture 311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313" name="Elbow Connector 312"/>
              <p:cNvCxnSpPr>
                <a:stCxn id="308" idx="1"/>
                <a:endCxn id="312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Elbow Connector 313"/>
              <p:cNvCxnSpPr>
                <a:stCxn id="311" idx="3"/>
                <a:endCxn id="312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Elbow Connector 314"/>
              <p:cNvCxnSpPr>
                <a:stCxn id="309" idx="0"/>
                <a:endCxn id="312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" name="Elbow Connector 315"/>
              <p:cNvCxnSpPr>
                <a:stCxn id="310" idx="1"/>
                <a:endCxn id="312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/>
            <p:cNvGrpSpPr>
              <a:grpSpLocks noChangeAspect="1"/>
            </p:cNvGrpSpPr>
            <p:nvPr/>
          </p:nvGrpSpPr>
          <p:grpSpPr>
            <a:xfrm>
              <a:off x="1883123" y="4359779"/>
              <a:ext cx="2532852" cy="1201737"/>
              <a:chOff x="1960285" y="1873163"/>
              <a:chExt cx="7649214" cy="3626701"/>
            </a:xfrm>
          </p:grpSpPr>
          <p:pic>
            <p:nvPicPr>
              <p:cNvPr id="29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0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0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0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304" name="Elbow Connector 303"/>
              <p:cNvCxnSpPr>
                <a:stCxn id="299" idx="1"/>
                <a:endCxn id="303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5" name="Elbow Connector 304"/>
              <p:cNvCxnSpPr>
                <a:stCxn id="302" idx="3"/>
                <a:endCxn id="303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6" name="Elbow Connector 305"/>
              <p:cNvCxnSpPr>
                <a:stCxn id="300" idx="0"/>
                <a:endCxn id="303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" name="Elbow Connector 306"/>
              <p:cNvCxnSpPr>
                <a:stCxn id="301" idx="1"/>
                <a:endCxn id="303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283"/>
            <p:cNvGrpSpPr>
              <a:grpSpLocks noChangeAspect="1"/>
            </p:cNvGrpSpPr>
            <p:nvPr/>
          </p:nvGrpSpPr>
          <p:grpSpPr>
            <a:xfrm>
              <a:off x="6700091" y="4361712"/>
              <a:ext cx="2532852" cy="1201737"/>
              <a:chOff x="1960285" y="1873163"/>
              <a:chExt cx="7649214" cy="3626701"/>
            </a:xfrm>
          </p:grpSpPr>
          <p:pic>
            <p:nvPicPr>
              <p:cNvPr id="29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9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9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9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294" name="Picture 293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295" name="Elbow Connector 294"/>
              <p:cNvCxnSpPr>
                <a:stCxn id="290" idx="1"/>
                <a:endCxn id="294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" name="Elbow Connector 295"/>
              <p:cNvCxnSpPr>
                <a:stCxn id="293" idx="3"/>
                <a:endCxn id="294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" name="Elbow Connector 296"/>
              <p:cNvCxnSpPr>
                <a:stCxn id="291" idx="0"/>
                <a:endCxn id="294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" name="Elbow Connector 297"/>
              <p:cNvCxnSpPr>
                <a:stCxn id="292" idx="1"/>
                <a:endCxn id="294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3660775"/>
              <a:ext cx="558800" cy="384175"/>
            </a:xfrm>
            <a:prstGeom prst="rect">
              <a:avLst/>
            </a:prstGeom>
          </p:spPr>
        </p:pic>
        <p:cxnSp>
          <p:nvCxnSpPr>
            <p:cNvPr id="286" name="Elbow Connector 285"/>
            <p:cNvCxnSpPr>
              <a:stCxn id="319" idx="3"/>
              <a:endCxn id="285" idx="0"/>
            </p:cNvCxnSpPr>
            <p:nvPr/>
          </p:nvCxnSpPr>
          <p:spPr>
            <a:xfrm>
              <a:off x="4645537" y="3028198"/>
              <a:ext cx="777363" cy="63257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7" name="Elbow Connector 286"/>
            <p:cNvCxnSpPr>
              <a:stCxn id="309" idx="1"/>
              <a:endCxn id="285" idx="3"/>
            </p:cNvCxnSpPr>
            <p:nvPr/>
          </p:nvCxnSpPr>
          <p:spPr>
            <a:xfrm rot="10800000" flipV="1">
              <a:off x="5702300" y="3030129"/>
              <a:ext cx="1816138" cy="822734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8" name="Elbow Connector 287"/>
            <p:cNvCxnSpPr>
              <a:stCxn id="301" idx="3"/>
              <a:endCxn id="285" idx="1"/>
            </p:cNvCxnSpPr>
            <p:nvPr/>
          </p:nvCxnSpPr>
          <p:spPr>
            <a:xfrm flipV="1">
              <a:off x="4415975" y="3852863"/>
              <a:ext cx="727525" cy="1509551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" name="Elbow Connector 288"/>
            <p:cNvCxnSpPr>
              <a:stCxn id="293" idx="1"/>
              <a:endCxn id="285" idx="2"/>
            </p:cNvCxnSpPr>
            <p:nvPr/>
          </p:nvCxnSpPr>
          <p:spPr>
            <a:xfrm rot="10800000">
              <a:off x="5422901" y="4044951"/>
              <a:ext cx="1277191" cy="51650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6" name="Group 325"/>
          <p:cNvGrpSpPr>
            <a:grpSpLocks noChangeAspect="1"/>
          </p:cNvGrpSpPr>
          <p:nvPr/>
        </p:nvGrpSpPr>
        <p:grpSpPr>
          <a:xfrm>
            <a:off x="5150905" y="2666935"/>
            <a:ext cx="1416738" cy="661302"/>
            <a:chOff x="1883123" y="2025563"/>
            <a:chExt cx="7579382" cy="3537886"/>
          </a:xfrm>
        </p:grpSpPr>
        <p:grpSp>
          <p:nvGrpSpPr>
            <p:cNvPr id="327" name="Group 326"/>
            <p:cNvGrpSpPr>
              <a:grpSpLocks noChangeAspect="1"/>
            </p:cNvGrpSpPr>
            <p:nvPr/>
          </p:nvGrpSpPr>
          <p:grpSpPr>
            <a:xfrm>
              <a:off x="2112685" y="2025563"/>
              <a:ext cx="2532852" cy="1201737"/>
              <a:chOff x="1960285" y="1873163"/>
              <a:chExt cx="7649214" cy="3626701"/>
            </a:xfrm>
          </p:grpSpPr>
          <p:pic>
            <p:nvPicPr>
              <p:cNvPr id="36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6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6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6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67" name="Picture 366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368" name="Elbow Connector 367"/>
              <p:cNvCxnSpPr>
                <a:stCxn id="363" idx="1"/>
                <a:endCxn id="367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9" name="Elbow Connector 368"/>
              <p:cNvCxnSpPr>
                <a:stCxn id="366" idx="3"/>
                <a:endCxn id="367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0" name="Elbow Connector 369"/>
              <p:cNvCxnSpPr>
                <a:stCxn id="364" idx="0"/>
                <a:endCxn id="367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1" name="Elbow Connector 370"/>
              <p:cNvCxnSpPr>
                <a:stCxn id="365" idx="1"/>
                <a:endCxn id="367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8" name="Group 327"/>
            <p:cNvGrpSpPr>
              <a:grpSpLocks noChangeAspect="1"/>
            </p:cNvGrpSpPr>
            <p:nvPr/>
          </p:nvGrpSpPr>
          <p:grpSpPr>
            <a:xfrm>
              <a:off x="6929653" y="2027496"/>
              <a:ext cx="2532852" cy="1201737"/>
              <a:chOff x="1960285" y="1873163"/>
              <a:chExt cx="7649214" cy="3626701"/>
            </a:xfrm>
          </p:grpSpPr>
          <p:pic>
            <p:nvPicPr>
              <p:cNvPr id="35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5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5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5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58" name="Picture 357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359" name="Elbow Connector 358"/>
              <p:cNvCxnSpPr>
                <a:stCxn id="354" idx="1"/>
                <a:endCxn id="358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0" name="Elbow Connector 359"/>
              <p:cNvCxnSpPr>
                <a:stCxn id="357" idx="3"/>
                <a:endCxn id="358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1" name="Elbow Connector 360"/>
              <p:cNvCxnSpPr>
                <a:stCxn id="355" idx="0"/>
                <a:endCxn id="358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2" name="Elbow Connector 361"/>
              <p:cNvCxnSpPr>
                <a:stCxn id="356" idx="1"/>
                <a:endCxn id="358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9" name="Group 328"/>
            <p:cNvGrpSpPr>
              <a:grpSpLocks noChangeAspect="1"/>
            </p:cNvGrpSpPr>
            <p:nvPr/>
          </p:nvGrpSpPr>
          <p:grpSpPr>
            <a:xfrm>
              <a:off x="1883123" y="4359779"/>
              <a:ext cx="2532852" cy="1201737"/>
              <a:chOff x="1960285" y="1873163"/>
              <a:chExt cx="7649214" cy="3626701"/>
            </a:xfrm>
          </p:grpSpPr>
          <p:pic>
            <p:nvPicPr>
              <p:cNvPr id="34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4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4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4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49" name="Picture 348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350" name="Elbow Connector 349"/>
              <p:cNvCxnSpPr>
                <a:stCxn id="345" idx="1"/>
                <a:endCxn id="349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1" name="Elbow Connector 350"/>
              <p:cNvCxnSpPr>
                <a:stCxn id="348" idx="3"/>
                <a:endCxn id="349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2" name="Elbow Connector 351"/>
              <p:cNvCxnSpPr>
                <a:stCxn id="346" idx="0"/>
                <a:endCxn id="349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3" name="Elbow Connector 352"/>
              <p:cNvCxnSpPr>
                <a:stCxn id="347" idx="1"/>
                <a:endCxn id="349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0" name="Group 329"/>
            <p:cNvGrpSpPr>
              <a:grpSpLocks noChangeAspect="1"/>
            </p:cNvGrpSpPr>
            <p:nvPr/>
          </p:nvGrpSpPr>
          <p:grpSpPr>
            <a:xfrm>
              <a:off x="6700091" y="4361712"/>
              <a:ext cx="2532852" cy="1201737"/>
              <a:chOff x="1960285" y="1873163"/>
              <a:chExt cx="7649214" cy="3626701"/>
            </a:xfrm>
          </p:grpSpPr>
          <p:pic>
            <p:nvPicPr>
              <p:cNvPr id="33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3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3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3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40" name="Picture 339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341" name="Elbow Connector 340"/>
              <p:cNvCxnSpPr>
                <a:stCxn id="336" idx="1"/>
                <a:endCxn id="340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2" name="Elbow Connector 341"/>
              <p:cNvCxnSpPr>
                <a:stCxn id="339" idx="3"/>
                <a:endCxn id="340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3" name="Elbow Connector 342"/>
              <p:cNvCxnSpPr>
                <a:stCxn id="337" idx="0"/>
                <a:endCxn id="340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4" name="Elbow Connector 343"/>
              <p:cNvCxnSpPr>
                <a:stCxn id="338" idx="1"/>
                <a:endCxn id="340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31" name="Picture 3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3660775"/>
              <a:ext cx="558800" cy="384175"/>
            </a:xfrm>
            <a:prstGeom prst="rect">
              <a:avLst/>
            </a:prstGeom>
          </p:spPr>
        </p:pic>
        <p:cxnSp>
          <p:nvCxnSpPr>
            <p:cNvPr id="332" name="Elbow Connector 331"/>
            <p:cNvCxnSpPr>
              <a:stCxn id="365" idx="3"/>
              <a:endCxn id="331" idx="0"/>
            </p:cNvCxnSpPr>
            <p:nvPr/>
          </p:nvCxnSpPr>
          <p:spPr>
            <a:xfrm>
              <a:off x="4645537" y="3028198"/>
              <a:ext cx="777363" cy="63257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3" name="Elbow Connector 332"/>
            <p:cNvCxnSpPr>
              <a:stCxn id="355" idx="1"/>
              <a:endCxn id="331" idx="3"/>
            </p:cNvCxnSpPr>
            <p:nvPr/>
          </p:nvCxnSpPr>
          <p:spPr>
            <a:xfrm rot="10800000" flipV="1">
              <a:off x="5702300" y="3030129"/>
              <a:ext cx="1816138" cy="822734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4" name="Elbow Connector 333"/>
            <p:cNvCxnSpPr>
              <a:stCxn id="347" idx="3"/>
              <a:endCxn id="331" idx="1"/>
            </p:cNvCxnSpPr>
            <p:nvPr/>
          </p:nvCxnSpPr>
          <p:spPr>
            <a:xfrm flipV="1">
              <a:off x="4415975" y="3852863"/>
              <a:ext cx="727525" cy="1509551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Elbow Connector 334"/>
            <p:cNvCxnSpPr>
              <a:stCxn id="339" idx="1"/>
              <a:endCxn id="331" idx="2"/>
            </p:cNvCxnSpPr>
            <p:nvPr/>
          </p:nvCxnSpPr>
          <p:spPr>
            <a:xfrm rot="10800000">
              <a:off x="5422901" y="4044951"/>
              <a:ext cx="1277191" cy="51650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2" name="Group 371"/>
          <p:cNvGrpSpPr>
            <a:grpSpLocks noChangeAspect="1"/>
          </p:cNvGrpSpPr>
          <p:nvPr/>
        </p:nvGrpSpPr>
        <p:grpSpPr>
          <a:xfrm>
            <a:off x="6889217" y="2666935"/>
            <a:ext cx="1416738" cy="661302"/>
            <a:chOff x="1883123" y="2025563"/>
            <a:chExt cx="7579382" cy="3537886"/>
          </a:xfrm>
        </p:grpSpPr>
        <p:grpSp>
          <p:nvGrpSpPr>
            <p:cNvPr id="373" name="Group 372"/>
            <p:cNvGrpSpPr>
              <a:grpSpLocks noChangeAspect="1"/>
            </p:cNvGrpSpPr>
            <p:nvPr/>
          </p:nvGrpSpPr>
          <p:grpSpPr>
            <a:xfrm>
              <a:off x="2112685" y="2025563"/>
              <a:ext cx="2532852" cy="1201737"/>
              <a:chOff x="1960285" y="1873163"/>
              <a:chExt cx="7649214" cy="3626701"/>
            </a:xfrm>
          </p:grpSpPr>
          <p:pic>
            <p:nvPicPr>
              <p:cNvPr id="40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1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1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1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13" name="Picture 412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414" name="Elbow Connector 413"/>
              <p:cNvCxnSpPr>
                <a:stCxn id="409" idx="1"/>
                <a:endCxn id="413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5" name="Elbow Connector 414"/>
              <p:cNvCxnSpPr>
                <a:stCxn id="412" idx="3"/>
                <a:endCxn id="413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6" name="Elbow Connector 415"/>
              <p:cNvCxnSpPr>
                <a:stCxn id="410" idx="0"/>
                <a:endCxn id="413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7" name="Elbow Connector 416"/>
              <p:cNvCxnSpPr>
                <a:stCxn id="411" idx="1"/>
                <a:endCxn id="413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4" name="Group 373"/>
            <p:cNvGrpSpPr>
              <a:grpSpLocks noChangeAspect="1"/>
            </p:cNvGrpSpPr>
            <p:nvPr/>
          </p:nvGrpSpPr>
          <p:grpSpPr>
            <a:xfrm>
              <a:off x="6929653" y="2027496"/>
              <a:ext cx="2532852" cy="1201737"/>
              <a:chOff x="1960285" y="1873163"/>
              <a:chExt cx="7649214" cy="3626701"/>
            </a:xfrm>
          </p:grpSpPr>
          <p:pic>
            <p:nvPicPr>
              <p:cNvPr id="40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0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0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0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04" name="Picture 403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405" name="Elbow Connector 404"/>
              <p:cNvCxnSpPr>
                <a:stCxn id="400" idx="1"/>
                <a:endCxn id="404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6" name="Elbow Connector 405"/>
              <p:cNvCxnSpPr>
                <a:stCxn id="403" idx="3"/>
                <a:endCxn id="404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7" name="Elbow Connector 406"/>
              <p:cNvCxnSpPr>
                <a:stCxn id="401" idx="0"/>
                <a:endCxn id="404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8" name="Elbow Connector 407"/>
              <p:cNvCxnSpPr>
                <a:stCxn id="402" idx="1"/>
                <a:endCxn id="404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5" name="Group 374"/>
            <p:cNvGrpSpPr>
              <a:grpSpLocks noChangeAspect="1"/>
            </p:cNvGrpSpPr>
            <p:nvPr/>
          </p:nvGrpSpPr>
          <p:grpSpPr>
            <a:xfrm>
              <a:off x="1883123" y="4359779"/>
              <a:ext cx="2532852" cy="1201737"/>
              <a:chOff x="1960285" y="1873163"/>
              <a:chExt cx="7649214" cy="3626701"/>
            </a:xfrm>
          </p:grpSpPr>
          <p:pic>
            <p:nvPicPr>
              <p:cNvPr id="39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9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9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9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95" name="Picture 394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396" name="Elbow Connector 395"/>
              <p:cNvCxnSpPr>
                <a:stCxn id="391" idx="1"/>
                <a:endCxn id="395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7" name="Elbow Connector 396"/>
              <p:cNvCxnSpPr>
                <a:stCxn id="394" idx="3"/>
                <a:endCxn id="395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8" name="Elbow Connector 397"/>
              <p:cNvCxnSpPr>
                <a:stCxn id="392" idx="0"/>
                <a:endCxn id="395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9" name="Elbow Connector 398"/>
              <p:cNvCxnSpPr>
                <a:stCxn id="393" idx="1"/>
                <a:endCxn id="395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oup 375"/>
            <p:cNvGrpSpPr>
              <a:grpSpLocks noChangeAspect="1"/>
            </p:cNvGrpSpPr>
            <p:nvPr/>
          </p:nvGrpSpPr>
          <p:grpSpPr>
            <a:xfrm>
              <a:off x="6700091" y="4361712"/>
              <a:ext cx="2532852" cy="1201737"/>
              <a:chOff x="1960285" y="1873163"/>
              <a:chExt cx="7649214" cy="3626701"/>
            </a:xfrm>
          </p:grpSpPr>
          <p:pic>
            <p:nvPicPr>
              <p:cNvPr id="38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8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8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8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386" name="Picture 385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387" name="Elbow Connector 386"/>
              <p:cNvCxnSpPr>
                <a:stCxn id="382" idx="1"/>
                <a:endCxn id="386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8" name="Elbow Connector 387"/>
              <p:cNvCxnSpPr>
                <a:stCxn id="385" idx="3"/>
                <a:endCxn id="386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9" name="Elbow Connector 388"/>
              <p:cNvCxnSpPr>
                <a:stCxn id="383" idx="0"/>
                <a:endCxn id="386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0" name="Elbow Connector 389"/>
              <p:cNvCxnSpPr>
                <a:stCxn id="384" idx="1"/>
                <a:endCxn id="386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77" name="Picture 37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3660775"/>
              <a:ext cx="558800" cy="384175"/>
            </a:xfrm>
            <a:prstGeom prst="rect">
              <a:avLst/>
            </a:prstGeom>
          </p:spPr>
        </p:pic>
        <p:cxnSp>
          <p:nvCxnSpPr>
            <p:cNvPr id="378" name="Elbow Connector 377"/>
            <p:cNvCxnSpPr>
              <a:stCxn id="411" idx="3"/>
              <a:endCxn id="377" idx="0"/>
            </p:cNvCxnSpPr>
            <p:nvPr/>
          </p:nvCxnSpPr>
          <p:spPr>
            <a:xfrm>
              <a:off x="4645537" y="3028198"/>
              <a:ext cx="777363" cy="63257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9" name="Elbow Connector 378"/>
            <p:cNvCxnSpPr>
              <a:stCxn id="401" idx="1"/>
              <a:endCxn id="377" idx="3"/>
            </p:cNvCxnSpPr>
            <p:nvPr/>
          </p:nvCxnSpPr>
          <p:spPr>
            <a:xfrm rot="10800000" flipV="1">
              <a:off x="5702300" y="3030129"/>
              <a:ext cx="1816138" cy="822734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0" name="Elbow Connector 379"/>
            <p:cNvCxnSpPr>
              <a:stCxn id="393" idx="3"/>
              <a:endCxn id="377" idx="1"/>
            </p:cNvCxnSpPr>
            <p:nvPr/>
          </p:nvCxnSpPr>
          <p:spPr>
            <a:xfrm flipV="1">
              <a:off x="4415975" y="3852863"/>
              <a:ext cx="727525" cy="1509551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1" name="Elbow Connector 380"/>
            <p:cNvCxnSpPr>
              <a:stCxn id="385" idx="1"/>
              <a:endCxn id="377" idx="2"/>
            </p:cNvCxnSpPr>
            <p:nvPr/>
          </p:nvCxnSpPr>
          <p:spPr>
            <a:xfrm rot="10800000">
              <a:off x="5422901" y="4044951"/>
              <a:ext cx="1277191" cy="51650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8" name="Group 417"/>
          <p:cNvGrpSpPr>
            <a:grpSpLocks noChangeAspect="1"/>
          </p:cNvGrpSpPr>
          <p:nvPr/>
        </p:nvGrpSpPr>
        <p:grpSpPr>
          <a:xfrm>
            <a:off x="1498067" y="3800410"/>
            <a:ext cx="1416738" cy="661302"/>
            <a:chOff x="1883123" y="2025563"/>
            <a:chExt cx="7579382" cy="3537886"/>
          </a:xfrm>
        </p:grpSpPr>
        <p:grpSp>
          <p:nvGrpSpPr>
            <p:cNvPr id="419" name="Group 418"/>
            <p:cNvGrpSpPr>
              <a:grpSpLocks noChangeAspect="1"/>
            </p:cNvGrpSpPr>
            <p:nvPr/>
          </p:nvGrpSpPr>
          <p:grpSpPr>
            <a:xfrm>
              <a:off x="2112685" y="2025563"/>
              <a:ext cx="2532852" cy="1201737"/>
              <a:chOff x="1960285" y="1873163"/>
              <a:chExt cx="7649214" cy="3626701"/>
            </a:xfrm>
          </p:grpSpPr>
          <p:pic>
            <p:nvPicPr>
              <p:cNvPr id="45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5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5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5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59" name="Picture 458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460" name="Elbow Connector 459"/>
              <p:cNvCxnSpPr>
                <a:stCxn id="455" idx="1"/>
                <a:endCxn id="459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1" name="Elbow Connector 460"/>
              <p:cNvCxnSpPr>
                <a:stCxn id="458" idx="3"/>
                <a:endCxn id="459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2" name="Elbow Connector 461"/>
              <p:cNvCxnSpPr>
                <a:stCxn id="456" idx="0"/>
                <a:endCxn id="459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3" name="Elbow Connector 462"/>
              <p:cNvCxnSpPr>
                <a:stCxn id="457" idx="1"/>
                <a:endCxn id="459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0" name="Group 419"/>
            <p:cNvGrpSpPr>
              <a:grpSpLocks noChangeAspect="1"/>
            </p:cNvGrpSpPr>
            <p:nvPr/>
          </p:nvGrpSpPr>
          <p:grpSpPr>
            <a:xfrm>
              <a:off x="6929653" y="2027496"/>
              <a:ext cx="2532852" cy="1201737"/>
              <a:chOff x="1960285" y="1873163"/>
              <a:chExt cx="7649214" cy="3626701"/>
            </a:xfrm>
          </p:grpSpPr>
          <p:pic>
            <p:nvPicPr>
              <p:cNvPr id="44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4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4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4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50" name="Picture 449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451" name="Elbow Connector 450"/>
              <p:cNvCxnSpPr>
                <a:stCxn id="446" idx="1"/>
                <a:endCxn id="450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2" name="Elbow Connector 451"/>
              <p:cNvCxnSpPr>
                <a:stCxn id="449" idx="3"/>
                <a:endCxn id="450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3" name="Elbow Connector 452"/>
              <p:cNvCxnSpPr>
                <a:stCxn id="447" idx="0"/>
                <a:endCxn id="450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4" name="Elbow Connector 453"/>
              <p:cNvCxnSpPr>
                <a:stCxn id="448" idx="1"/>
                <a:endCxn id="450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1" name="Group 420"/>
            <p:cNvGrpSpPr>
              <a:grpSpLocks noChangeAspect="1"/>
            </p:cNvGrpSpPr>
            <p:nvPr/>
          </p:nvGrpSpPr>
          <p:grpSpPr>
            <a:xfrm>
              <a:off x="1883123" y="4359779"/>
              <a:ext cx="2532852" cy="1201737"/>
              <a:chOff x="1960285" y="1873163"/>
              <a:chExt cx="7649214" cy="3626701"/>
            </a:xfrm>
          </p:grpSpPr>
          <p:pic>
            <p:nvPicPr>
              <p:cNvPr id="43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3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3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4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41" name="Picture 440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442" name="Elbow Connector 441"/>
              <p:cNvCxnSpPr>
                <a:stCxn id="437" idx="1"/>
                <a:endCxn id="441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Elbow Connector 442"/>
              <p:cNvCxnSpPr>
                <a:stCxn id="440" idx="3"/>
                <a:endCxn id="441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4" name="Elbow Connector 443"/>
              <p:cNvCxnSpPr>
                <a:stCxn id="438" idx="0"/>
                <a:endCxn id="441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5" name="Elbow Connector 444"/>
              <p:cNvCxnSpPr>
                <a:stCxn id="439" idx="1"/>
                <a:endCxn id="441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2" name="Group 421"/>
            <p:cNvGrpSpPr>
              <a:grpSpLocks noChangeAspect="1"/>
            </p:cNvGrpSpPr>
            <p:nvPr/>
          </p:nvGrpSpPr>
          <p:grpSpPr>
            <a:xfrm>
              <a:off x="6700091" y="4361712"/>
              <a:ext cx="2532852" cy="1201737"/>
              <a:chOff x="1960285" y="1873163"/>
              <a:chExt cx="7649214" cy="3626701"/>
            </a:xfrm>
          </p:grpSpPr>
          <p:pic>
            <p:nvPicPr>
              <p:cNvPr id="42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2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3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3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32" name="Picture 431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433" name="Elbow Connector 432"/>
              <p:cNvCxnSpPr>
                <a:stCxn id="428" idx="1"/>
                <a:endCxn id="432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4" name="Elbow Connector 433"/>
              <p:cNvCxnSpPr>
                <a:stCxn id="431" idx="3"/>
                <a:endCxn id="432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5" name="Elbow Connector 434"/>
              <p:cNvCxnSpPr>
                <a:stCxn id="429" idx="0"/>
                <a:endCxn id="432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6" name="Elbow Connector 435"/>
              <p:cNvCxnSpPr>
                <a:stCxn id="430" idx="1"/>
                <a:endCxn id="432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23" name="Picture 4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3660775"/>
              <a:ext cx="558800" cy="384175"/>
            </a:xfrm>
            <a:prstGeom prst="rect">
              <a:avLst/>
            </a:prstGeom>
          </p:spPr>
        </p:pic>
        <p:cxnSp>
          <p:nvCxnSpPr>
            <p:cNvPr id="424" name="Elbow Connector 423"/>
            <p:cNvCxnSpPr>
              <a:stCxn id="457" idx="3"/>
              <a:endCxn id="423" idx="0"/>
            </p:cNvCxnSpPr>
            <p:nvPr/>
          </p:nvCxnSpPr>
          <p:spPr>
            <a:xfrm>
              <a:off x="4645537" y="3028198"/>
              <a:ext cx="777363" cy="63257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5" name="Elbow Connector 424"/>
            <p:cNvCxnSpPr>
              <a:stCxn id="447" idx="1"/>
              <a:endCxn id="423" idx="3"/>
            </p:cNvCxnSpPr>
            <p:nvPr/>
          </p:nvCxnSpPr>
          <p:spPr>
            <a:xfrm rot="10800000" flipV="1">
              <a:off x="5702300" y="3030129"/>
              <a:ext cx="1816138" cy="822734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6" name="Elbow Connector 425"/>
            <p:cNvCxnSpPr>
              <a:stCxn id="439" idx="3"/>
              <a:endCxn id="423" idx="1"/>
            </p:cNvCxnSpPr>
            <p:nvPr/>
          </p:nvCxnSpPr>
          <p:spPr>
            <a:xfrm flipV="1">
              <a:off x="4415975" y="3852863"/>
              <a:ext cx="727525" cy="1509551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7" name="Elbow Connector 426"/>
            <p:cNvCxnSpPr>
              <a:stCxn id="431" idx="1"/>
              <a:endCxn id="423" idx="2"/>
            </p:cNvCxnSpPr>
            <p:nvPr/>
          </p:nvCxnSpPr>
          <p:spPr>
            <a:xfrm rot="10800000">
              <a:off x="5422901" y="4044951"/>
              <a:ext cx="1277191" cy="51650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4" name="Group 463"/>
          <p:cNvGrpSpPr>
            <a:grpSpLocks noChangeAspect="1"/>
          </p:cNvGrpSpPr>
          <p:nvPr/>
        </p:nvGrpSpPr>
        <p:grpSpPr>
          <a:xfrm>
            <a:off x="3236380" y="3800410"/>
            <a:ext cx="1416738" cy="661302"/>
            <a:chOff x="1883123" y="2025563"/>
            <a:chExt cx="7579382" cy="3537886"/>
          </a:xfrm>
        </p:grpSpPr>
        <p:grpSp>
          <p:nvGrpSpPr>
            <p:cNvPr id="465" name="Group 464"/>
            <p:cNvGrpSpPr>
              <a:grpSpLocks noChangeAspect="1"/>
            </p:cNvGrpSpPr>
            <p:nvPr/>
          </p:nvGrpSpPr>
          <p:grpSpPr>
            <a:xfrm>
              <a:off x="2112685" y="2025563"/>
              <a:ext cx="2532852" cy="1201737"/>
              <a:chOff x="1960285" y="1873163"/>
              <a:chExt cx="7649214" cy="3626701"/>
            </a:xfrm>
          </p:grpSpPr>
          <p:pic>
            <p:nvPicPr>
              <p:cNvPr id="50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0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0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0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05" name="Picture 504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506" name="Elbow Connector 505"/>
              <p:cNvCxnSpPr>
                <a:stCxn id="501" idx="1"/>
                <a:endCxn id="505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7" name="Elbow Connector 506"/>
              <p:cNvCxnSpPr>
                <a:stCxn id="504" idx="3"/>
                <a:endCxn id="505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8" name="Elbow Connector 507"/>
              <p:cNvCxnSpPr>
                <a:stCxn id="502" idx="0"/>
                <a:endCxn id="505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9" name="Elbow Connector 508"/>
              <p:cNvCxnSpPr>
                <a:stCxn id="503" idx="1"/>
                <a:endCxn id="505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6" name="Group 465"/>
            <p:cNvGrpSpPr>
              <a:grpSpLocks noChangeAspect="1"/>
            </p:cNvGrpSpPr>
            <p:nvPr/>
          </p:nvGrpSpPr>
          <p:grpSpPr>
            <a:xfrm>
              <a:off x="6929653" y="2027496"/>
              <a:ext cx="2532852" cy="1201737"/>
              <a:chOff x="1960285" y="1873163"/>
              <a:chExt cx="7649214" cy="3626701"/>
            </a:xfrm>
          </p:grpSpPr>
          <p:pic>
            <p:nvPicPr>
              <p:cNvPr id="49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9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9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9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96" name="Picture 495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497" name="Elbow Connector 496"/>
              <p:cNvCxnSpPr>
                <a:stCxn id="492" idx="1"/>
                <a:endCxn id="496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8" name="Elbow Connector 497"/>
              <p:cNvCxnSpPr>
                <a:stCxn id="495" idx="3"/>
                <a:endCxn id="496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9" name="Elbow Connector 498"/>
              <p:cNvCxnSpPr>
                <a:stCxn id="493" idx="0"/>
                <a:endCxn id="496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0" name="Elbow Connector 499"/>
              <p:cNvCxnSpPr>
                <a:stCxn id="494" idx="1"/>
                <a:endCxn id="496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7" name="Group 466"/>
            <p:cNvGrpSpPr>
              <a:grpSpLocks noChangeAspect="1"/>
            </p:cNvGrpSpPr>
            <p:nvPr/>
          </p:nvGrpSpPr>
          <p:grpSpPr>
            <a:xfrm>
              <a:off x="1883123" y="4359779"/>
              <a:ext cx="2532852" cy="1201737"/>
              <a:chOff x="1960285" y="1873163"/>
              <a:chExt cx="7649214" cy="3626701"/>
            </a:xfrm>
          </p:grpSpPr>
          <p:pic>
            <p:nvPicPr>
              <p:cNvPr id="48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8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8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8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87" name="Picture 486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488" name="Elbow Connector 487"/>
              <p:cNvCxnSpPr>
                <a:stCxn id="483" idx="1"/>
                <a:endCxn id="487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9" name="Elbow Connector 488"/>
              <p:cNvCxnSpPr>
                <a:stCxn id="486" idx="3"/>
                <a:endCxn id="487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0" name="Elbow Connector 489"/>
              <p:cNvCxnSpPr>
                <a:stCxn id="484" idx="0"/>
                <a:endCxn id="487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1" name="Elbow Connector 490"/>
              <p:cNvCxnSpPr>
                <a:stCxn id="485" idx="1"/>
                <a:endCxn id="487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8" name="Group 467"/>
            <p:cNvGrpSpPr>
              <a:grpSpLocks noChangeAspect="1"/>
            </p:cNvGrpSpPr>
            <p:nvPr/>
          </p:nvGrpSpPr>
          <p:grpSpPr>
            <a:xfrm>
              <a:off x="6700091" y="4361712"/>
              <a:ext cx="2532852" cy="1201737"/>
              <a:chOff x="1960285" y="1873163"/>
              <a:chExt cx="7649214" cy="3626701"/>
            </a:xfrm>
          </p:grpSpPr>
          <p:pic>
            <p:nvPicPr>
              <p:cNvPr id="47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7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7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7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478" name="Picture 477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479" name="Elbow Connector 478"/>
              <p:cNvCxnSpPr>
                <a:stCxn id="474" idx="1"/>
                <a:endCxn id="478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0" name="Elbow Connector 479"/>
              <p:cNvCxnSpPr>
                <a:stCxn id="477" idx="3"/>
                <a:endCxn id="478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1" name="Elbow Connector 480"/>
              <p:cNvCxnSpPr>
                <a:stCxn id="475" idx="0"/>
                <a:endCxn id="478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2" name="Elbow Connector 481"/>
              <p:cNvCxnSpPr>
                <a:stCxn id="476" idx="1"/>
                <a:endCxn id="478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69" name="Picture 4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3660775"/>
              <a:ext cx="558800" cy="384175"/>
            </a:xfrm>
            <a:prstGeom prst="rect">
              <a:avLst/>
            </a:prstGeom>
          </p:spPr>
        </p:pic>
        <p:cxnSp>
          <p:nvCxnSpPr>
            <p:cNvPr id="470" name="Elbow Connector 469"/>
            <p:cNvCxnSpPr>
              <a:stCxn id="503" idx="3"/>
              <a:endCxn id="469" idx="0"/>
            </p:cNvCxnSpPr>
            <p:nvPr/>
          </p:nvCxnSpPr>
          <p:spPr>
            <a:xfrm>
              <a:off x="4645537" y="3028198"/>
              <a:ext cx="777363" cy="63257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1" name="Elbow Connector 470"/>
            <p:cNvCxnSpPr>
              <a:stCxn id="493" idx="1"/>
              <a:endCxn id="469" idx="3"/>
            </p:cNvCxnSpPr>
            <p:nvPr/>
          </p:nvCxnSpPr>
          <p:spPr>
            <a:xfrm rot="10800000" flipV="1">
              <a:off x="5702300" y="3030129"/>
              <a:ext cx="1816138" cy="822734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2" name="Elbow Connector 471"/>
            <p:cNvCxnSpPr>
              <a:stCxn id="485" idx="3"/>
              <a:endCxn id="469" idx="1"/>
            </p:cNvCxnSpPr>
            <p:nvPr/>
          </p:nvCxnSpPr>
          <p:spPr>
            <a:xfrm flipV="1">
              <a:off x="4415975" y="3852863"/>
              <a:ext cx="727525" cy="1509551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3" name="Elbow Connector 472"/>
            <p:cNvCxnSpPr>
              <a:stCxn id="477" idx="1"/>
              <a:endCxn id="469" idx="2"/>
            </p:cNvCxnSpPr>
            <p:nvPr/>
          </p:nvCxnSpPr>
          <p:spPr>
            <a:xfrm rot="10800000">
              <a:off x="5422901" y="4044951"/>
              <a:ext cx="1277191" cy="51650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0" name="Group 509"/>
          <p:cNvGrpSpPr>
            <a:grpSpLocks noChangeAspect="1"/>
          </p:cNvGrpSpPr>
          <p:nvPr/>
        </p:nvGrpSpPr>
        <p:grpSpPr>
          <a:xfrm>
            <a:off x="5122330" y="3805172"/>
            <a:ext cx="1416738" cy="661302"/>
            <a:chOff x="1883123" y="2025563"/>
            <a:chExt cx="7579382" cy="3537886"/>
          </a:xfrm>
        </p:grpSpPr>
        <p:grpSp>
          <p:nvGrpSpPr>
            <p:cNvPr id="511" name="Group 510"/>
            <p:cNvGrpSpPr>
              <a:grpSpLocks noChangeAspect="1"/>
            </p:cNvGrpSpPr>
            <p:nvPr/>
          </p:nvGrpSpPr>
          <p:grpSpPr>
            <a:xfrm>
              <a:off x="2112685" y="2025563"/>
              <a:ext cx="2532852" cy="1201737"/>
              <a:chOff x="1960285" y="1873163"/>
              <a:chExt cx="7649214" cy="3626701"/>
            </a:xfrm>
          </p:grpSpPr>
          <p:pic>
            <p:nvPicPr>
              <p:cNvPr id="54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4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4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5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51" name="Picture 550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552" name="Elbow Connector 551"/>
              <p:cNvCxnSpPr>
                <a:stCxn id="547" idx="1"/>
                <a:endCxn id="551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3" name="Elbow Connector 552"/>
              <p:cNvCxnSpPr>
                <a:stCxn id="550" idx="3"/>
                <a:endCxn id="551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4" name="Elbow Connector 553"/>
              <p:cNvCxnSpPr>
                <a:stCxn id="548" idx="0"/>
                <a:endCxn id="551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5" name="Elbow Connector 554"/>
              <p:cNvCxnSpPr>
                <a:stCxn id="549" idx="1"/>
                <a:endCxn id="551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2" name="Group 511"/>
            <p:cNvGrpSpPr>
              <a:grpSpLocks noChangeAspect="1"/>
            </p:cNvGrpSpPr>
            <p:nvPr/>
          </p:nvGrpSpPr>
          <p:grpSpPr>
            <a:xfrm>
              <a:off x="6929653" y="2027496"/>
              <a:ext cx="2532852" cy="1201737"/>
              <a:chOff x="1960285" y="1873163"/>
              <a:chExt cx="7649214" cy="3626701"/>
            </a:xfrm>
          </p:grpSpPr>
          <p:pic>
            <p:nvPicPr>
              <p:cNvPr id="53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3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4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4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42" name="Picture 541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543" name="Elbow Connector 542"/>
              <p:cNvCxnSpPr>
                <a:stCxn id="538" idx="1"/>
                <a:endCxn id="542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4" name="Elbow Connector 543"/>
              <p:cNvCxnSpPr>
                <a:stCxn id="541" idx="3"/>
                <a:endCxn id="542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5" name="Elbow Connector 544"/>
              <p:cNvCxnSpPr>
                <a:stCxn id="539" idx="0"/>
                <a:endCxn id="542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6" name="Elbow Connector 545"/>
              <p:cNvCxnSpPr>
                <a:stCxn id="540" idx="1"/>
                <a:endCxn id="542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3" name="Group 512"/>
            <p:cNvGrpSpPr>
              <a:grpSpLocks noChangeAspect="1"/>
            </p:cNvGrpSpPr>
            <p:nvPr/>
          </p:nvGrpSpPr>
          <p:grpSpPr>
            <a:xfrm>
              <a:off x="1883123" y="4359779"/>
              <a:ext cx="2532852" cy="1201737"/>
              <a:chOff x="1960285" y="1873163"/>
              <a:chExt cx="7649214" cy="3626701"/>
            </a:xfrm>
          </p:grpSpPr>
          <p:pic>
            <p:nvPicPr>
              <p:cNvPr id="52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3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3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3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33" name="Picture 532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534" name="Elbow Connector 533"/>
              <p:cNvCxnSpPr>
                <a:stCxn id="529" idx="1"/>
                <a:endCxn id="533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5" name="Elbow Connector 534"/>
              <p:cNvCxnSpPr>
                <a:stCxn id="532" idx="3"/>
                <a:endCxn id="533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6" name="Elbow Connector 535"/>
              <p:cNvCxnSpPr>
                <a:stCxn id="530" idx="0"/>
                <a:endCxn id="533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7" name="Elbow Connector 536"/>
              <p:cNvCxnSpPr>
                <a:stCxn id="531" idx="1"/>
                <a:endCxn id="533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4" name="Group 513"/>
            <p:cNvGrpSpPr>
              <a:grpSpLocks noChangeAspect="1"/>
            </p:cNvGrpSpPr>
            <p:nvPr/>
          </p:nvGrpSpPr>
          <p:grpSpPr>
            <a:xfrm>
              <a:off x="6700091" y="4361712"/>
              <a:ext cx="2532852" cy="1201737"/>
              <a:chOff x="1960285" y="1873163"/>
              <a:chExt cx="7649214" cy="3626701"/>
            </a:xfrm>
          </p:grpSpPr>
          <p:pic>
            <p:nvPicPr>
              <p:cNvPr id="520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2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22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2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24" name="Picture 523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525" name="Elbow Connector 524"/>
              <p:cNvCxnSpPr>
                <a:stCxn id="520" idx="1"/>
                <a:endCxn id="524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6" name="Elbow Connector 525"/>
              <p:cNvCxnSpPr>
                <a:stCxn id="523" idx="3"/>
                <a:endCxn id="524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7" name="Elbow Connector 526"/>
              <p:cNvCxnSpPr>
                <a:stCxn id="521" idx="0"/>
                <a:endCxn id="524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8" name="Elbow Connector 527"/>
              <p:cNvCxnSpPr>
                <a:stCxn id="522" idx="1"/>
                <a:endCxn id="524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15" name="Picture 5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3660775"/>
              <a:ext cx="558800" cy="384175"/>
            </a:xfrm>
            <a:prstGeom prst="rect">
              <a:avLst/>
            </a:prstGeom>
          </p:spPr>
        </p:pic>
        <p:cxnSp>
          <p:nvCxnSpPr>
            <p:cNvPr id="516" name="Elbow Connector 515"/>
            <p:cNvCxnSpPr>
              <a:stCxn id="549" idx="3"/>
              <a:endCxn id="515" idx="0"/>
            </p:cNvCxnSpPr>
            <p:nvPr/>
          </p:nvCxnSpPr>
          <p:spPr>
            <a:xfrm>
              <a:off x="4645537" y="3028198"/>
              <a:ext cx="777363" cy="63257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7" name="Elbow Connector 516"/>
            <p:cNvCxnSpPr>
              <a:stCxn id="539" idx="1"/>
              <a:endCxn id="515" idx="3"/>
            </p:cNvCxnSpPr>
            <p:nvPr/>
          </p:nvCxnSpPr>
          <p:spPr>
            <a:xfrm rot="10800000" flipV="1">
              <a:off x="5702300" y="3030129"/>
              <a:ext cx="1816138" cy="822734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8" name="Elbow Connector 517"/>
            <p:cNvCxnSpPr>
              <a:stCxn id="531" idx="3"/>
              <a:endCxn id="515" idx="1"/>
            </p:cNvCxnSpPr>
            <p:nvPr/>
          </p:nvCxnSpPr>
          <p:spPr>
            <a:xfrm flipV="1">
              <a:off x="4415975" y="3852863"/>
              <a:ext cx="727525" cy="1509551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9" name="Elbow Connector 518"/>
            <p:cNvCxnSpPr>
              <a:stCxn id="523" idx="1"/>
              <a:endCxn id="515" idx="2"/>
            </p:cNvCxnSpPr>
            <p:nvPr/>
          </p:nvCxnSpPr>
          <p:spPr>
            <a:xfrm rot="10800000">
              <a:off x="5422901" y="4044951"/>
              <a:ext cx="1277191" cy="51650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6" name="Group 555"/>
          <p:cNvGrpSpPr>
            <a:grpSpLocks noChangeAspect="1"/>
          </p:cNvGrpSpPr>
          <p:nvPr/>
        </p:nvGrpSpPr>
        <p:grpSpPr>
          <a:xfrm>
            <a:off x="6860642" y="3805172"/>
            <a:ext cx="1416738" cy="661302"/>
            <a:chOff x="1883123" y="2025563"/>
            <a:chExt cx="7579382" cy="3537886"/>
          </a:xfrm>
        </p:grpSpPr>
        <p:grpSp>
          <p:nvGrpSpPr>
            <p:cNvPr id="557" name="Group 556"/>
            <p:cNvGrpSpPr>
              <a:grpSpLocks noChangeAspect="1"/>
            </p:cNvGrpSpPr>
            <p:nvPr/>
          </p:nvGrpSpPr>
          <p:grpSpPr>
            <a:xfrm>
              <a:off x="2112685" y="2025563"/>
              <a:ext cx="2532852" cy="1201737"/>
              <a:chOff x="1960285" y="1873163"/>
              <a:chExt cx="7649214" cy="3626701"/>
            </a:xfrm>
          </p:grpSpPr>
          <p:pic>
            <p:nvPicPr>
              <p:cNvPr id="593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9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9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9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97" name="Picture 596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598" name="Elbow Connector 597"/>
              <p:cNvCxnSpPr>
                <a:stCxn id="593" idx="1"/>
                <a:endCxn id="597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9" name="Elbow Connector 598"/>
              <p:cNvCxnSpPr>
                <a:stCxn id="596" idx="3"/>
                <a:endCxn id="597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0" name="Elbow Connector 599"/>
              <p:cNvCxnSpPr>
                <a:stCxn id="594" idx="0"/>
                <a:endCxn id="597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1" name="Elbow Connector 600"/>
              <p:cNvCxnSpPr>
                <a:stCxn id="595" idx="1"/>
                <a:endCxn id="597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8" name="Group 557"/>
            <p:cNvGrpSpPr>
              <a:grpSpLocks noChangeAspect="1"/>
            </p:cNvGrpSpPr>
            <p:nvPr/>
          </p:nvGrpSpPr>
          <p:grpSpPr>
            <a:xfrm>
              <a:off x="6929653" y="2027496"/>
              <a:ext cx="2532852" cy="1201737"/>
              <a:chOff x="1960285" y="1873163"/>
              <a:chExt cx="7649214" cy="3626701"/>
            </a:xfrm>
          </p:grpSpPr>
          <p:pic>
            <p:nvPicPr>
              <p:cNvPr id="584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8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8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8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88" name="Picture 587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589" name="Elbow Connector 588"/>
              <p:cNvCxnSpPr>
                <a:stCxn id="584" idx="1"/>
                <a:endCxn id="588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0" name="Elbow Connector 589"/>
              <p:cNvCxnSpPr>
                <a:stCxn id="587" idx="3"/>
                <a:endCxn id="588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1" name="Elbow Connector 590"/>
              <p:cNvCxnSpPr>
                <a:stCxn id="585" idx="0"/>
                <a:endCxn id="588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2" name="Elbow Connector 591"/>
              <p:cNvCxnSpPr>
                <a:stCxn id="586" idx="1"/>
                <a:endCxn id="588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9" name="Group 558"/>
            <p:cNvGrpSpPr>
              <a:grpSpLocks noChangeAspect="1"/>
            </p:cNvGrpSpPr>
            <p:nvPr/>
          </p:nvGrpSpPr>
          <p:grpSpPr>
            <a:xfrm>
              <a:off x="1883123" y="4359779"/>
              <a:ext cx="2532852" cy="1201737"/>
              <a:chOff x="1960285" y="1873163"/>
              <a:chExt cx="7649214" cy="3626701"/>
            </a:xfrm>
          </p:grpSpPr>
          <p:pic>
            <p:nvPicPr>
              <p:cNvPr id="575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7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7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7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79" name="Picture 578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580" name="Elbow Connector 579"/>
              <p:cNvCxnSpPr>
                <a:stCxn id="575" idx="1"/>
                <a:endCxn id="579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1" name="Elbow Connector 580"/>
              <p:cNvCxnSpPr>
                <a:stCxn id="578" idx="3"/>
                <a:endCxn id="579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2" name="Elbow Connector 581"/>
              <p:cNvCxnSpPr>
                <a:stCxn id="576" idx="0"/>
                <a:endCxn id="579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3" name="Elbow Connector 582"/>
              <p:cNvCxnSpPr>
                <a:stCxn id="577" idx="1"/>
                <a:endCxn id="579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60" name="Group 559"/>
            <p:cNvGrpSpPr>
              <a:grpSpLocks noChangeAspect="1"/>
            </p:cNvGrpSpPr>
            <p:nvPr/>
          </p:nvGrpSpPr>
          <p:grpSpPr>
            <a:xfrm>
              <a:off x="6700091" y="4361712"/>
              <a:ext cx="2532852" cy="1201737"/>
              <a:chOff x="1960285" y="1873163"/>
              <a:chExt cx="7649214" cy="3626701"/>
            </a:xfrm>
          </p:grpSpPr>
          <p:pic>
            <p:nvPicPr>
              <p:cNvPr id="566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872" y="1873163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67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417" y="429812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6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7038" y="4298127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69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0285" y="1875101"/>
                <a:ext cx="1702461" cy="1201737"/>
              </a:xfrm>
              <a:prstGeom prst="rect">
                <a:avLst/>
              </a:prstGeom>
            </p:spPr>
          </p:pic>
          <p:pic>
            <p:nvPicPr>
              <p:cNvPr id="570" name="Picture 569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986" y="3262494"/>
                <a:ext cx="635161" cy="324484"/>
              </a:xfrm>
              <a:prstGeom prst="rect">
                <a:avLst/>
              </a:prstGeom>
            </p:spPr>
          </p:pic>
          <p:cxnSp>
            <p:nvCxnSpPr>
              <p:cNvPr id="571" name="Elbow Connector 570"/>
              <p:cNvCxnSpPr>
                <a:stCxn id="566" idx="1"/>
                <a:endCxn id="570" idx="0"/>
              </p:cNvCxnSpPr>
              <p:nvPr/>
            </p:nvCxnSpPr>
            <p:spPr>
              <a:xfrm rot="10800000" flipV="1">
                <a:off x="5284568" y="2474032"/>
                <a:ext cx="632305" cy="788462"/>
              </a:xfrm>
              <a:prstGeom prst="bentConnector2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2" name="Elbow Connector 571"/>
              <p:cNvCxnSpPr>
                <a:stCxn id="569" idx="3"/>
                <a:endCxn id="570" idx="1"/>
              </p:cNvCxnSpPr>
              <p:nvPr/>
            </p:nvCxnSpPr>
            <p:spPr>
              <a:xfrm>
                <a:off x="3662746" y="2475970"/>
                <a:ext cx="1304240" cy="948766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3" name="Elbow Connector 572"/>
              <p:cNvCxnSpPr>
                <a:stCxn id="567" idx="0"/>
                <a:endCxn id="570" idx="2"/>
              </p:cNvCxnSpPr>
              <p:nvPr/>
            </p:nvCxnSpPr>
            <p:spPr>
              <a:xfrm rot="5400000" flipH="1" flipV="1">
                <a:off x="4581536" y="3595091"/>
                <a:ext cx="711143" cy="694919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4" name="Elbow Connector 573"/>
              <p:cNvCxnSpPr>
                <a:stCxn id="568" idx="1"/>
                <a:endCxn id="570" idx="3"/>
              </p:cNvCxnSpPr>
              <p:nvPr/>
            </p:nvCxnSpPr>
            <p:spPr>
              <a:xfrm rot="10800000">
                <a:off x="5602148" y="3424736"/>
                <a:ext cx="2304891" cy="147426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61" name="Picture 56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3660775"/>
              <a:ext cx="558800" cy="384175"/>
            </a:xfrm>
            <a:prstGeom prst="rect">
              <a:avLst/>
            </a:prstGeom>
          </p:spPr>
        </p:pic>
        <p:cxnSp>
          <p:nvCxnSpPr>
            <p:cNvPr id="562" name="Elbow Connector 561"/>
            <p:cNvCxnSpPr>
              <a:stCxn id="595" idx="3"/>
              <a:endCxn id="561" idx="0"/>
            </p:cNvCxnSpPr>
            <p:nvPr/>
          </p:nvCxnSpPr>
          <p:spPr>
            <a:xfrm>
              <a:off x="4645537" y="3028198"/>
              <a:ext cx="777363" cy="63257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3" name="Elbow Connector 562"/>
            <p:cNvCxnSpPr>
              <a:stCxn id="585" idx="1"/>
              <a:endCxn id="561" idx="3"/>
            </p:cNvCxnSpPr>
            <p:nvPr/>
          </p:nvCxnSpPr>
          <p:spPr>
            <a:xfrm rot="10800000" flipV="1">
              <a:off x="5702300" y="3030129"/>
              <a:ext cx="1816138" cy="822734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4" name="Elbow Connector 563"/>
            <p:cNvCxnSpPr>
              <a:stCxn id="577" idx="3"/>
              <a:endCxn id="561" idx="1"/>
            </p:cNvCxnSpPr>
            <p:nvPr/>
          </p:nvCxnSpPr>
          <p:spPr>
            <a:xfrm flipV="1">
              <a:off x="4415975" y="3852863"/>
              <a:ext cx="727525" cy="1509551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5" name="Elbow Connector 564"/>
            <p:cNvCxnSpPr>
              <a:stCxn id="569" idx="1"/>
              <a:endCxn id="561" idx="2"/>
            </p:cNvCxnSpPr>
            <p:nvPr/>
          </p:nvCxnSpPr>
          <p:spPr>
            <a:xfrm rot="10800000">
              <a:off x="5422901" y="4044951"/>
              <a:ext cx="1277191" cy="516507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02" name="Picture 60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23" y="2396327"/>
            <a:ext cx="102761" cy="70649"/>
          </a:xfrm>
          <a:prstGeom prst="rect">
            <a:avLst/>
          </a:prstGeom>
        </p:spPr>
      </p:pic>
      <p:pic>
        <p:nvPicPr>
          <p:cNvPr id="603" name="Picture 6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10" y="2377277"/>
            <a:ext cx="102761" cy="70649"/>
          </a:xfrm>
          <a:prstGeom prst="rect">
            <a:avLst/>
          </a:prstGeom>
        </p:spPr>
      </p:pic>
      <p:pic>
        <p:nvPicPr>
          <p:cNvPr id="604" name="Picture 60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98" y="3525040"/>
            <a:ext cx="102761" cy="70649"/>
          </a:xfrm>
          <a:prstGeom prst="rect">
            <a:avLst/>
          </a:prstGeom>
        </p:spPr>
      </p:pic>
      <p:pic>
        <p:nvPicPr>
          <p:cNvPr id="605" name="Picture 60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3520277"/>
            <a:ext cx="102761" cy="70649"/>
          </a:xfrm>
          <a:prstGeom prst="rect">
            <a:avLst/>
          </a:prstGeom>
        </p:spPr>
      </p:pic>
      <p:pic>
        <p:nvPicPr>
          <p:cNvPr id="606" name="Picture 6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48" y="3529802"/>
            <a:ext cx="102761" cy="70649"/>
          </a:xfrm>
          <a:prstGeom prst="rect">
            <a:avLst/>
          </a:prstGeom>
        </p:spPr>
      </p:pic>
      <p:cxnSp>
        <p:nvCxnSpPr>
          <p:cNvPr id="608" name="Elbow Connector 607"/>
          <p:cNvCxnSpPr>
            <a:stCxn id="62" idx="3"/>
            <a:endCxn id="602" idx="1"/>
          </p:cNvCxnSpPr>
          <p:nvPr/>
        </p:nvCxnSpPr>
        <p:spPr>
          <a:xfrm>
            <a:off x="2778421" y="2143259"/>
            <a:ext cx="214901" cy="28839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Elbow Connector 611"/>
          <p:cNvCxnSpPr>
            <a:stCxn id="116" idx="2"/>
            <a:endCxn id="602" idx="0"/>
          </p:cNvCxnSpPr>
          <p:nvPr/>
        </p:nvCxnSpPr>
        <p:spPr>
          <a:xfrm rot="5400000">
            <a:off x="3070943" y="2153872"/>
            <a:ext cx="216215" cy="26869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Elbow Connector 613"/>
          <p:cNvCxnSpPr>
            <a:stCxn id="262" idx="0"/>
            <a:endCxn id="602" idx="2"/>
          </p:cNvCxnSpPr>
          <p:nvPr/>
        </p:nvCxnSpPr>
        <p:spPr>
          <a:xfrm rot="5400000" flipH="1" flipV="1">
            <a:off x="2808330" y="2426161"/>
            <a:ext cx="195558" cy="27718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Elbow Connector 615"/>
          <p:cNvCxnSpPr>
            <a:stCxn id="320" idx="1"/>
            <a:endCxn id="602" idx="3"/>
          </p:cNvCxnSpPr>
          <p:nvPr/>
        </p:nvCxnSpPr>
        <p:spPr>
          <a:xfrm rot="10800000">
            <a:off x="3096085" y="2431653"/>
            <a:ext cx="211781" cy="26785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Elbow Connector 617"/>
          <p:cNvCxnSpPr>
            <a:stCxn id="354" idx="0"/>
            <a:endCxn id="603" idx="2"/>
          </p:cNvCxnSpPr>
          <p:nvPr/>
        </p:nvCxnSpPr>
        <p:spPr>
          <a:xfrm rot="5400000" flipH="1" flipV="1">
            <a:off x="6425449" y="2414255"/>
            <a:ext cx="219371" cy="28671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Elbow Connector 619"/>
          <p:cNvCxnSpPr>
            <a:stCxn id="154" idx="3"/>
            <a:endCxn id="603" idx="1"/>
          </p:cNvCxnSpPr>
          <p:nvPr/>
        </p:nvCxnSpPr>
        <p:spPr>
          <a:xfrm>
            <a:off x="6410433" y="2148021"/>
            <a:ext cx="216677" cy="26458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Elbow Connector 621"/>
          <p:cNvCxnSpPr>
            <a:stCxn id="208" idx="2"/>
            <a:endCxn id="603" idx="0"/>
          </p:cNvCxnSpPr>
          <p:nvPr/>
        </p:nvCxnSpPr>
        <p:spPr>
          <a:xfrm rot="5400000">
            <a:off x="6711874" y="2151491"/>
            <a:ext cx="192403" cy="25916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Elbow Connector 623"/>
          <p:cNvCxnSpPr>
            <a:stCxn id="412" idx="1"/>
            <a:endCxn id="603" idx="3"/>
          </p:cNvCxnSpPr>
          <p:nvPr/>
        </p:nvCxnSpPr>
        <p:spPr>
          <a:xfrm rot="10800000">
            <a:off x="6729872" y="2412603"/>
            <a:ext cx="202256" cy="29167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Elbow Connector 625"/>
          <p:cNvCxnSpPr>
            <a:stCxn id="254" idx="2"/>
            <a:endCxn id="606" idx="0"/>
          </p:cNvCxnSpPr>
          <p:nvPr/>
        </p:nvCxnSpPr>
        <p:spPr>
          <a:xfrm rot="5400000">
            <a:off x="1411212" y="3251629"/>
            <a:ext cx="206690" cy="34965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Elbow Connector 627"/>
          <p:cNvCxnSpPr>
            <a:stCxn id="458" idx="1"/>
            <a:endCxn id="606" idx="3"/>
          </p:cNvCxnSpPr>
          <p:nvPr/>
        </p:nvCxnSpPr>
        <p:spPr>
          <a:xfrm rot="10800000">
            <a:off x="1391109" y="3565128"/>
            <a:ext cx="149869" cy="27262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Elbow Connector 629"/>
          <p:cNvCxnSpPr>
            <a:stCxn id="492" idx="0"/>
            <a:endCxn id="604" idx="2"/>
          </p:cNvCxnSpPr>
          <p:nvPr/>
        </p:nvCxnSpPr>
        <p:spPr>
          <a:xfrm rot="5400000" flipH="1" flipV="1">
            <a:off x="4568074" y="3504867"/>
            <a:ext cx="205083" cy="38672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Elbow Connector 631"/>
          <p:cNvCxnSpPr>
            <a:stCxn id="292" idx="3"/>
            <a:endCxn id="604" idx="1"/>
          </p:cNvCxnSpPr>
          <p:nvPr/>
        </p:nvCxnSpPr>
        <p:spPr>
          <a:xfrm>
            <a:off x="4638783" y="3286258"/>
            <a:ext cx="173814" cy="27410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Elbow Connector 633"/>
          <p:cNvCxnSpPr>
            <a:stCxn id="346" idx="2"/>
            <a:endCxn id="604" idx="0"/>
          </p:cNvCxnSpPr>
          <p:nvPr/>
        </p:nvCxnSpPr>
        <p:spPr>
          <a:xfrm rot="5400000">
            <a:off x="4990231" y="3201622"/>
            <a:ext cx="197165" cy="44966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Elbow Connector 635"/>
          <p:cNvCxnSpPr>
            <a:stCxn id="550" idx="1"/>
            <a:endCxn id="604" idx="3"/>
          </p:cNvCxnSpPr>
          <p:nvPr/>
        </p:nvCxnSpPr>
        <p:spPr>
          <a:xfrm rot="10800000">
            <a:off x="4915360" y="3560365"/>
            <a:ext cx="249881" cy="28214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Elbow Connector 637"/>
          <p:cNvCxnSpPr>
            <a:stCxn id="384" idx="3"/>
            <a:endCxn id="605" idx="1"/>
          </p:cNvCxnSpPr>
          <p:nvPr/>
        </p:nvCxnSpPr>
        <p:spPr>
          <a:xfrm>
            <a:off x="8263046" y="3291021"/>
            <a:ext cx="221439" cy="26458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Elbow Connector 639"/>
          <p:cNvCxnSpPr>
            <a:stCxn id="584" idx="0"/>
            <a:endCxn id="605" idx="2"/>
          </p:cNvCxnSpPr>
          <p:nvPr/>
        </p:nvCxnSpPr>
        <p:spPr>
          <a:xfrm rot="5400000" flipH="1" flipV="1">
            <a:off x="8211386" y="3481054"/>
            <a:ext cx="214608" cy="43435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9" name="Title 1"/>
          <p:cNvSpPr txBox="1">
            <a:spLocks/>
          </p:cNvSpPr>
          <p:nvPr/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anchor="t"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/>
              <a:t>The Internet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432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1419</Words>
  <Application>Microsoft Office PowerPoint</Application>
  <PresentationFormat>On-screen Show (16:9)</PresentationFormat>
  <Paragraphs>395</Paragraphs>
  <Slides>52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Ubuntu Mono</vt:lpstr>
      <vt:lpstr>Courier New</vt:lpstr>
      <vt:lpstr>Maven Pro</vt:lpstr>
      <vt:lpstr>Calibri Light</vt:lpstr>
      <vt:lpstr>Wingdings</vt:lpstr>
      <vt:lpstr>Calibri</vt:lpstr>
      <vt:lpstr>Nunito</vt:lpstr>
      <vt:lpstr>Momentum</vt:lpstr>
      <vt:lpstr>Retrospect</vt:lpstr>
      <vt:lpstr>Viscous: An End-to-End Protocol for Ubiquitous Communication over Internet of Everything</vt:lpstr>
      <vt:lpstr>What is Viscous?</vt:lpstr>
      <vt:lpstr>The Viscous Transport Protocol</vt:lpstr>
      <vt:lpstr>Why do we need Viscous?</vt:lpstr>
      <vt:lpstr>The Internet</vt:lpstr>
      <vt:lpstr>The Internet</vt:lpstr>
      <vt:lpstr>The Internet</vt:lpstr>
      <vt:lpstr>The Internet</vt:lpstr>
      <vt:lpstr>PowerPoint Presentation</vt:lpstr>
      <vt:lpstr>PowerPoint Presentation</vt:lpstr>
      <vt:lpstr>The Internet: TCP/IP Protocol Stack</vt:lpstr>
      <vt:lpstr>Limitations of TCP/IP Stack</vt:lpstr>
      <vt:lpstr>Mobility and Multipath</vt:lpstr>
      <vt:lpstr>Problem with Short-lived Flow: Issue with Slow-start Phase</vt:lpstr>
      <vt:lpstr>Existing Solutions</vt:lpstr>
      <vt:lpstr>Problems with Existing Solutions</vt:lpstr>
      <vt:lpstr>What is new in Viscous?</vt:lpstr>
      <vt:lpstr>The Viscous Solution</vt:lpstr>
      <vt:lpstr>The Viscous Solution</vt:lpstr>
      <vt:lpstr>The Viscous Solution</vt:lpstr>
      <vt:lpstr>How does Viscous work?</vt:lpstr>
      <vt:lpstr>Design of Viscous</vt:lpstr>
      <vt:lpstr>Design of Viscous</vt:lpstr>
      <vt:lpstr>Design of Viscous</vt:lpstr>
      <vt:lpstr>Viscous Design: 0-RTT Connection Establishment</vt:lpstr>
      <vt:lpstr>Viscous Design: 0-RTT Connection Establishment</vt:lpstr>
      <vt:lpstr>Design of Viscous</vt:lpstr>
      <vt:lpstr>Design of Viscous</vt:lpstr>
      <vt:lpstr>Design of Viscous</vt:lpstr>
      <vt:lpstr>Design of Viscous</vt:lpstr>
      <vt:lpstr>Design of Viscous</vt:lpstr>
      <vt:lpstr>Design of Viscous</vt:lpstr>
      <vt:lpstr>Design of Viscous</vt:lpstr>
      <vt:lpstr>Design of Viscous</vt:lpstr>
      <vt:lpstr>Design of Viscous</vt:lpstr>
      <vt:lpstr>Viscous Design: Flow and Congestion Control </vt:lpstr>
      <vt:lpstr>Viscous Design: Flow (Stream) Multiplexing  </vt:lpstr>
      <vt:lpstr>Experimental Evaluation</vt:lpstr>
      <vt:lpstr>Experimental Environment</vt:lpstr>
      <vt:lpstr>Experiment 1 Experimental Setup</vt:lpstr>
      <vt:lpstr>Experiment 1 Results: Time Required to Download</vt:lpstr>
      <vt:lpstr>Experiment 1 Results: Time Required to Download</vt:lpstr>
      <vt:lpstr>Experiment 1 Results: Goodput</vt:lpstr>
      <vt:lpstr>Experiment 1 Result: Congestion Window Size</vt:lpstr>
      <vt:lpstr>Experiment 1 Result: Congestion Window Size</vt:lpstr>
      <vt:lpstr>Experiment 2: experiment on long flow Experimental Setup</vt:lpstr>
      <vt:lpstr>Experiment 2 Result: Time to Download Files</vt:lpstr>
      <vt:lpstr>Conclusions</vt:lpstr>
      <vt:lpstr>PowerPoint Presentation</vt:lpstr>
      <vt:lpstr>PowerPoint Presentation</vt:lpstr>
      <vt:lpstr>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Viscous: An End-to-End Protocol for Ubiquitous Communication over Internet of Everything</dc:title>
  <dc:creator>Abhijit Mondal</dc:creator>
  <cp:lastModifiedBy>Abhijit Mondal</cp:lastModifiedBy>
  <cp:revision>49</cp:revision>
  <dcterms:modified xsi:type="dcterms:W3CDTF">2017-10-11T01:26:39Z</dcterms:modified>
</cp:coreProperties>
</file>